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24" r:id="rId1"/>
  </p:sldMasterIdLst>
  <p:sldIdLst>
    <p:sldId id="272" r:id="rId2"/>
    <p:sldId id="258" r:id="rId3"/>
    <p:sldId id="274" r:id="rId4"/>
    <p:sldId id="273" r:id="rId5"/>
    <p:sldId id="275" r:id="rId6"/>
    <p:sldId id="283" r:id="rId7"/>
    <p:sldId id="284" r:id="rId8"/>
    <p:sldId id="290" r:id="rId9"/>
    <p:sldId id="285" r:id="rId10"/>
    <p:sldId id="287" r:id="rId11"/>
    <p:sldId id="280" r:id="rId12"/>
    <p:sldId id="277" r:id="rId13"/>
    <p:sldId id="292" r:id="rId14"/>
    <p:sldId id="289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934" y="-10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003080496600303E-2"/>
          <c:y val="4.2140768367865435E-2"/>
          <c:w val="0.91646230116979355"/>
          <c:h val="0.7643561299724825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1-4 кл. 2015- 2016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89.3</c:v>
                </c:pt>
                <c:pt idx="1">
                  <c:v>90.8</c:v>
                </c:pt>
                <c:pt idx="2">
                  <c:v>88.8</c:v>
                </c:pt>
                <c:pt idx="3">
                  <c:v>87.7</c:v>
                </c:pt>
                <c:pt idx="4">
                  <c:v>85.6</c:v>
                </c:pt>
                <c:pt idx="5">
                  <c:v>85.7</c:v>
                </c:pt>
                <c:pt idx="6">
                  <c:v>87.7</c:v>
                </c:pt>
                <c:pt idx="7">
                  <c:v>84</c:v>
                </c:pt>
                <c:pt idx="8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5-11 кл. 2015-2016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62.1</c:v>
                </c:pt>
                <c:pt idx="1">
                  <c:v>63.5</c:v>
                </c:pt>
                <c:pt idx="2">
                  <c:v>68.3</c:v>
                </c:pt>
                <c:pt idx="3">
                  <c:v>68</c:v>
                </c:pt>
                <c:pt idx="4">
                  <c:v>60.6</c:v>
                </c:pt>
                <c:pt idx="5">
                  <c:v>59</c:v>
                </c:pt>
                <c:pt idx="6">
                  <c:v>62.3</c:v>
                </c:pt>
                <c:pt idx="7">
                  <c:v>63</c:v>
                </c:pt>
                <c:pt idx="8">
                  <c:v>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1-4 кл. 2016- 2017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  <c:pt idx="0">
                  <c:v>91</c:v>
                </c:pt>
                <c:pt idx="1">
                  <c:v>91</c:v>
                </c:pt>
                <c:pt idx="2">
                  <c:v>94</c:v>
                </c:pt>
                <c:pt idx="3">
                  <c:v>92</c:v>
                </c:pt>
                <c:pt idx="4">
                  <c:v>86</c:v>
                </c:pt>
                <c:pt idx="5">
                  <c:v>82</c:v>
                </c:pt>
                <c:pt idx="6">
                  <c:v>79</c:v>
                </c:pt>
                <c:pt idx="7">
                  <c:v>78</c:v>
                </c:pt>
                <c:pt idx="8">
                  <c:v>73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5-11 кл. 2016-2017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Лист1!$E$2:$E$10</c:f>
              <c:numCache>
                <c:formatCode>General</c:formatCode>
                <c:ptCount val="9"/>
                <c:pt idx="0">
                  <c:v>61</c:v>
                </c:pt>
                <c:pt idx="1">
                  <c:v>71</c:v>
                </c:pt>
                <c:pt idx="2">
                  <c:v>71</c:v>
                </c:pt>
                <c:pt idx="3">
                  <c:v>73</c:v>
                </c:pt>
                <c:pt idx="4">
                  <c:v>72</c:v>
                </c:pt>
                <c:pt idx="5">
                  <c:v>71.599999999999994</c:v>
                </c:pt>
                <c:pt idx="6">
                  <c:v>72</c:v>
                </c:pt>
                <c:pt idx="7">
                  <c:v>72.2</c:v>
                </c:pt>
                <c:pt idx="8">
                  <c:v>71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1-4 кл. 2017-2018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Лист1!$F$2:$F$10</c:f>
              <c:numCache>
                <c:formatCode>General</c:formatCode>
                <c:ptCount val="9"/>
                <c:pt idx="0">
                  <c:v>85</c:v>
                </c:pt>
                <c:pt idx="1">
                  <c:v>86.9</c:v>
                </c:pt>
                <c:pt idx="2">
                  <c:v>86.6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5-11 кл. 2017-2018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5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сентябрь</c:v>
                </c:pt>
                <c:pt idx="1">
                  <c:v>октябрь</c:v>
                </c:pt>
                <c:pt idx="2">
                  <c:v>ноябрь</c:v>
                </c:pt>
                <c:pt idx="3">
                  <c:v>декабрь</c:v>
                </c:pt>
                <c:pt idx="4">
                  <c:v>январь</c:v>
                </c:pt>
                <c:pt idx="5">
                  <c:v>февраль</c:v>
                </c:pt>
                <c:pt idx="6">
                  <c:v>март</c:v>
                </c:pt>
                <c:pt idx="7">
                  <c:v>апрель</c:v>
                </c:pt>
                <c:pt idx="8">
                  <c:v>май</c:v>
                </c:pt>
              </c:strCache>
            </c:strRef>
          </c:cat>
          <c:val>
            <c:numRef>
              <c:f>Лист1!$G$2:$G$10</c:f>
              <c:numCache>
                <c:formatCode>General</c:formatCode>
                <c:ptCount val="9"/>
                <c:pt idx="0">
                  <c:v>58</c:v>
                </c:pt>
                <c:pt idx="1">
                  <c:v>57.1</c:v>
                </c:pt>
                <c:pt idx="2">
                  <c:v>58.7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30663552"/>
        <c:axId val="130665088"/>
        <c:axId val="0"/>
      </c:bar3DChart>
      <c:catAx>
        <c:axId val="1306635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30665088"/>
        <c:crosses val="autoZero"/>
        <c:auto val="1"/>
        <c:lblAlgn val="ctr"/>
        <c:lblOffset val="100"/>
        <c:noMultiLvlLbl val="0"/>
      </c:catAx>
      <c:valAx>
        <c:axId val="1306650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30663552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20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19C2-ABB0-4D27-AA17-878D18983587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77E2-E58B-4877-8FAA-66214A6559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19C2-ABB0-4D27-AA17-878D18983587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77E2-E58B-4877-8FAA-66214A655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19C2-ABB0-4D27-AA17-878D18983587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77E2-E58B-4877-8FAA-66214A655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19C2-ABB0-4D27-AA17-878D18983587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77E2-E58B-4877-8FAA-66214A655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19C2-ABB0-4D27-AA17-878D18983587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77E2-E58B-4877-8FAA-66214A6559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19C2-ABB0-4D27-AA17-878D18983587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77E2-E58B-4877-8FAA-66214A655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19C2-ABB0-4D27-AA17-878D18983587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77E2-E58B-4877-8FAA-66214A65598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19C2-ABB0-4D27-AA17-878D18983587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77E2-E58B-4877-8FAA-66214A655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19C2-ABB0-4D27-AA17-878D18983587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77E2-E58B-4877-8FAA-66214A655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19C2-ABB0-4D27-AA17-878D18983587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77E2-E58B-4877-8FAA-66214A65598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19C2-ABB0-4D27-AA17-878D18983587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677E2-E58B-4877-8FAA-66214A6559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C7A19C2-ABB0-4D27-AA17-878D18983587}" type="datetimeFigureOut">
              <a:rPr lang="ru-RU" smtClean="0"/>
              <a:pPr/>
              <a:t>04.03.2018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40677E2-E58B-4877-8FAA-66214A6559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5" r:id="rId1"/>
    <p:sldLayoutId id="2147485426" r:id="rId2"/>
    <p:sldLayoutId id="2147485427" r:id="rId3"/>
    <p:sldLayoutId id="2147485428" r:id="rId4"/>
    <p:sldLayoutId id="2147485429" r:id="rId5"/>
    <p:sldLayoutId id="2147485430" r:id="rId6"/>
    <p:sldLayoutId id="2147485431" r:id="rId7"/>
    <p:sldLayoutId id="2147485432" r:id="rId8"/>
    <p:sldLayoutId id="2147485433" r:id="rId9"/>
    <p:sldLayoutId id="2147485434" r:id="rId10"/>
    <p:sldLayoutId id="214748543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476672"/>
            <a:ext cx="8715436" cy="4038308"/>
          </a:xfrm>
          <a:effectLst/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+mn-lt"/>
              </a:rPr>
              <a:t>Р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айонное </a:t>
            </a:r>
            <a:r>
              <a:rPr lang="ru-RU" sz="3600" b="1" dirty="0">
                <a:solidFill>
                  <a:schemeClr val="tx1"/>
                </a:solidFill>
                <a:latin typeface="+mn-lt"/>
              </a:rPr>
              <a:t>родительское </a:t>
            </a: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>собрание</a:t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+mn-lt"/>
              </a:rPr>
            </a:br>
            <a:r>
              <a:rPr lang="ru-RU" sz="4900" b="1" dirty="0" smtClean="0">
                <a:solidFill>
                  <a:srgbClr val="C00000"/>
                </a:solidFill>
                <a:latin typeface="+mn-lt"/>
              </a:rPr>
              <a:t>Организация горячего питания в общеобразовательных организациях Володарского муниципального района </a:t>
            </a:r>
            <a:r>
              <a:rPr lang="en-US" sz="49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en-US" sz="49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20.12.2017</a:t>
            </a:r>
            <a:endParaRPr lang="ru-RU" sz="4800" b="1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514980"/>
            <a:ext cx="444283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6021288"/>
            <a:ext cx="3096344" cy="83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Заведующая сектором общего и дополнительного образования Ибраева Н.С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107099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Потребность в пищевых  веществах и энергии </a:t>
            </a:r>
            <a:b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обучающихся общеобразовательных учреждений в возрасте с 7 до 11 и с 11 лет и старше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28800"/>
            <a:ext cx="8640960" cy="511256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7 до 11 лет                          с 11 лет и </a:t>
            </a:r>
            <a:r>
              <a:rPr lang="ru-RU" sz="5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старше 	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Белки (г)                                                              77 	                                           90 	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Жиры (г) 	                                               79 	                                           92 	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Углеводы (г) 	                                               335 	                         383 	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Энергетическая ценность (ккал) 	           2350                                          2713 	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 B1 (мг) 	                             1,2 </a:t>
            </a:r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1,4 	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 B2 (мг) 	                             1,4 	                                           1,6 	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 C (мг) 	                                               60 	                                           70 	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 A (мг </a:t>
            </a:r>
            <a:r>
              <a:rPr lang="ru-RU" sz="6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рет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экв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	                             0,7                                             0,9 	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Витамин E (мг ток. </a:t>
            </a:r>
            <a:r>
              <a:rPr lang="ru-RU" sz="6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экв</a:t>
            </a:r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	                             10                                               12 	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Кальций (мг) 	                                               1100 	                         1200 	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Фосфор (мг) 	                                               1650                                          1800 	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Магний (мг) 	                                               250 	                         300 	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Железо (мг) 	                                               12 	                                           17 	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Цинк (мг) 	                                               10 	                                           14 	</a:t>
            </a:r>
          </a:p>
          <a:p>
            <a:r>
              <a:rPr lang="ru-RU" sz="6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Йод (мг) 	                                               0,1 	                                           0,12 	</a:t>
            </a:r>
          </a:p>
          <a:p>
            <a:endParaRPr lang="ru-RU" sz="5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Охват учащихся горячим питанием в 1-4 классах и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</a:rPr>
              <a:t>  5-11 классах в 2015-2016, 2016-2017 ,2017/2018уч. году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993230"/>
              </p:ext>
            </p:extLst>
          </p:nvPr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712968" cy="6312764"/>
          </a:xfrm>
        </p:spPr>
        <p:txBody>
          <a:bodyPr>
            <a:noAutofit/>
          </a:bodyPr>
          <a:lstStyle/>
          <a:p>
            <a:pPr lvl="0" algn="just"/>
            <a:r>
              <a:rPr lang="ru-RU" sz="2400" b="1" dirty="0" smtClean="0">
                <a:cs typeface="Times New Roman" pitchFamily="18" charset="0"/>
              </a:rPr>
              <a:t>    </a:t>
            </a:r>
            <a:r>
              <a:rPr lang="ru-RU" sz="2400" dirty="0" smtClean="0">
                <a:solidFill>
                  <a:schemeClr val="tx1"/>
                </a:solidFill>
                <a:cs typeface="Times New Roman" pitchFamily="18" charset="0"/>
              </a:rPr>
              <a:t>В соответствии с </a:t>
            </a:r>
            <a:r>
              <a:rPr lang="ru-RU" sz="2400" dirty="0" smtClean="0">
                <a:solidFill>
                  <a:schemeClr val="tx1"/>
                </a:solidFill>
              </a:rPr>
              <a:t>постановлением администрации Володарского муниципального района от 30.08.2016 года №1577 «Об организации питания обучающихся Володарского муниципального района» </a:t>
            </a: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стоимость питания обучающихся составляет 140 рублей: 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       завтрак-55 рублей, 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       обед-65 рублей,</a:t>
            </a:r>
          </a:p>
          <a:p>
            <a:pPr lvl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            полдник - 20 рублей.</a:t>
            </a:r>
          </a:p>
          <a:p>
            <a:pPr algn="just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местного бюджета, выделена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дотация на питание детей,  находящихся в трудной жизненной ситуации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(решение о предоставление льготы принимается коллегиальным органом управления школой).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2018 году выделена субвенция на питание детей с ограниченными возможностями здоровья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счет средств областного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7565" y="1916832"/>
            <a:ext cx="1974218" cy="197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642918"/>
            <a:ext cx="8072494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FF0000"/>
                </a:solidFill>
              </a:rPr>
              <a:t>Контроль за организацией питания</a:t>
            </a:r>
          </a:p>
          <a:p>
            <a:pPr lvl="0" algn="just"/>
            <a:r>
              <a:rPr lang="ru-RU" sz="2000" dirty="0" smtClean="0"/>
              <a:t>         </a:t>
            </a:r>
            <a:r>
              <a:rPr lang="ru-RU" sz="2000" b="1" dirty="0" smtClean="0"/>
              <a:t>«Сервисный центр Володарского муниципального района» выстроил  систему контроля качества, позволяющую исключить попадание некачественных продуктов питания на стол  учащихся:</a:t>
            </a:r>
          </a:p>
          <a:p>
            <a:pPr lvl="0" algn="just"/>
            <a:r>
              <a:rPr lang="ru-RU" sz="2000" dirty="0" smtClean="0"/>
              <a:t>- проверка сопроводительных документов, подтверждающих качество и безопасность поступающих продуктов (сертификаты, декларации, на продукцию животного происхождения – ветеринарная справка);</a:t>
            </a:r>
          </a:p>
          <a:p>
            <a:pPr lvl="0" algn="just"/>
            <a:r>
              <a:rPr lang="ru-RU" sz="2000" dirty="0" smtClean="0"/>
              <a:t>-внешний вид продуктов (цвет, запах, консистенция и т.д.);</a:t>
            </a:r>
          </a:p>
          <a:p>
            <a:pPr lvl="0" algn="just"/>
            <a:r>
              <a:rPr lang="ru-RU" sz="2000" dirty="0" smtClean="0"/>
              <a:t>-сроки изготовления, хранения и реализации;</a:t>
            </a:r>
          </a:p>
          <a:p>
            <a:pPr lvl="0" algn="just"/>
            <a:r>
              <a:rPr lang="ru-RU" sz="2000" dirty="0" smtClean="0"/>
              <a:t>-условия хранения продуктов.</a:t>
            </a:r>
          </a:p>
          <a:p>
            <a:pPr lvl="0" algn="just"/>
            <a:r>
              <a:rPr lang="ru-RU" sz="2000" dirty="0" smtClean="0"/>
              <a:t>       </a:t>
            </a:r>
            <a:r>
              <a:rPr lang="ru-RU" sz="2000" b="1" dirty="0" smtClean="0"/>
              <a:t>Отделом образования  осуществляется ведомственный контроль за организацией питания обучающихся.</a:t>
            </a:r>
          </a:p>
          <a:p>
            <a:pPr lvl="0" algn="just"/>
            <a:r>
              <a:rPr lang="ru-RU" sz="2000" b="1" dirty="0" smtClean="0"/>
              <a:t>       В октябре 2017 года проведена также проверка организации питания в образовательных организациях Общественным советом по независимой оценке качества работы ОО в школах № 3,6,9,10,  ДООЦ «Энергетик», по итогам даны рекомендации по совершенствованию оснащения пищеблоков и системе оплаты питания.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1580" y="5661248"/>
            <a:ext cx="8064896" cy="926976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4098" name="Picture 2" descr="http://sch23.ucoz.ru/2015-2016/101593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215370" cy="4876801"/>
          </a:xfrm>
          <a:prstGeom prst="rect">
            <a:avLst/>
          </a:prstGeom>
          <a:noFill/>
        </p:spPr>
      </p:pic>
      <p:pic>
        <p:nvPicPr>
          <p:cNvPr id="5" name="Рисунок 4" descr="http://ds04.infourok.ru/uploads/ex/03fa/00003e91-31136f2b/img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9" y="188640"/>
            <a:ext cx="8319298" cy="5467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334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+mn-lt"/>
                <a:cs typeface="Times New Roman" pitchFamily="18" charset="0"/>
              </a:rPr>
              <a:t>Нормативные документы</a:t>
            </a:r>
            <a:endParaRPr lang="ru-RU" sz="3200" b="1" dirty="0">
              <a:solidFill>
                <a:srgbClr val="C0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№273-ФЗ «Об образовании в Российской Федерации</a:t>
            </a:r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45720" indent="0" algn="just">
              <a:buNone/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РФ от 23.07.2008 N 45  "Об утверждении СанПиН 2.4.5.2409-08»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(Санитарно-эпидемиологические требования к организации питания обучающихся в общеобразовательных учреждениях, учреждениях начального и среднего профессионального образования. Санитарно-эпидемиологические правила и нормативы")</a:t>
            </a:r>
          </a:p>
          <a:p>
            <a:pPr marL="45720" indent="0" algn="just">
              <a:buNone/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 от 02.01.2000 № 29-ФЗ «О качестве и безопасности пищевых продуктов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45720" indent="0" algn="just">
              <a:buNone/>
            </a:pP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7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риказ Министерства здравоохранения и социального развития Российской Федерации        и Министерства образования и науки Российской Федерации от 11 марта 2012 г. N 213н/178 </a:t>
            </a:r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методических рекомендаций по организации питания обучающихся и воспитанников образовательных  учреждений»,  </a:t>
            </a:r>
          </a:p>
          <a:p>
            <a:pPr marL="45720" indent="0" algn="just">
              <a:buNone/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6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Приказ Минобразования Нижегородской области от 31.01.2012 N 202</a:t>
            </a:r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"Об утверждении плана действий по внедрению в Нижегородской области методических рекомендаций по организации питания обучающихся и воспитанников и методических рекомендаций по формированию культуры здорового питания обучающихся, воспитанников»</a:t>
            </a:r>
          </a:p>
          <a:p>
            <a:pPr marL="45720" indent="0" algn="just">
              <a:buNone/>
            </a:pP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7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Володарского муниципального района от 17.02.2015 № 423 </a:t>
            </a:r>
            <a:r>
              <a:rPr lang="ru-RU" sz="6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 утверждении положения об организации питания обучающихся в муниципальных общеобразовательных организациях Володарского муниципального района Нижегородской области».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264696"/>
          </a:xfrm>
        </p:spPr>
        <p:txBody>
          <a:bodyPr>
            <a:normAutofit fontScale="92500" lnSpcReduction="10000"/>
          </a:bodyPr>
          <a:lstStyle/>
          <a:p>
            <a:pPr marL="45720" indent="0" algn="ctr">
              <a:buNone/>
            </a:pPr>
            <a:r>
              <a:rPr lang="ru-RU" sz="3500" b="1" dirty="0" smtClean="0">
                <a:solidFill>
                  <a:srgbClr val="C00000"/>
                </a:solidFill>
                <a:cs typeface="Times New Roman" pitchFamily="18" charset="0"/>
              </a:rPr>
              <a:t>Одной из важнейших задач совершенствования организации школьного питания является:</a:t>
            </a:r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ормирование у детей культуры здорового питания, </a:t>
            </a:r>
          </a:p>
          <a:p>
            <a:pPr marL="514350" indent="-514350" algn="just"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овышение квалификации руководящих и педагогических кадров, работников сферы школьного питания в части формирования культуры здорового питания, </a:t>
            </a:r>
          </a:p>
          <a:p>
            <a:pPr marL="514350" indent="-514350" algn="just">
              <a:buAutoNum type="arabicPeriod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существление соответствующей просветительской работы среди детей, их родителей (законных представителей) и педагогического коллектива.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264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Режим современного школьника -</a:t>
            </a:r>
          </a:p>
          <a:p>
            <a:pPr marL="45720" indent="0">
              <a:buNone/>
            </a:pP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5-6 уроков в школе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, 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кружки и спортивные секции, внеурочная деятельность      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https://deti.mail.ru/pre_square800_resize/pic/wysiwyg/2016/02/11/4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38" y="764704"/>
            <a:ext cx="2997200" cy="18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v.img.com.ua/b/orig/9/2c/2470bdc4d4ce44566ff9200ae15dd2c9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809154"/>
            <a:ext cx="27432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karate.ru/media/images/2015/1/14/18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70500" y="809154"/>
            <a:ext cx="2365995" cy="187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491880" y="4527547"/>
            <a:ext cx="5400600" cy="15841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Гармонично развивающийся ребенок  должен питаться </a:t>
            </a:r>
            <a:r>
              <a:rPr lang="ru-RU" sz="2800" b="1" smtClean="0">
                <a:solidFill>
                  <a:schemeClr val="bg2">
                    <a:lumMod val="25000"/>
                  </a:schemeClr>
                </a:solidFill>
              </a:rPr>
              <a:t>4-5 раз в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день.</a:t>
            </a:r>
            <a:endParaRPr lang="ru-RU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365104"/>
            <a:ext cx="270916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ttps://www.syl.ru/misc/i/ni/8/7/0/6/8/i/87068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186" y="4274668"/>
            <a:ext cx="2755900" cy="1837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8929718" cy="624132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обучающихся образовательных учреждений  организовано двухразовое горячее питание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(завтрак и обед). 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детей, посещающих группу продленного дня, в общеобразовательных учреждениях организован дополнительно полдник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5037292" cy="315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обеспечения здоровым питанием обучающихся                   12 образовательных учреждений Сервисным центром Володарского муниципального района и МАОУ «Гимназия №1», которая осуществляет питание учащихся самостоятельно, разработано и согласовано с Территориальным отделом Управления Федеральной службы по надзору в сфере защиты прав потребителей и благополучия человека в г. Дзержинске и Володарском районе Нижегородской области и руководителями общеобразовательных организаций единое двухнедельное меню. 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Примерное меню разрабатывается с учетом сезонности, необходимого количества основных пищевых веществ и требуемой калорийности суточного рациона обучающихся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787" y="3685896"/>
            <a:ext cx="457725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4227~1\AppData\Local\Temp\Rar$DI00.562\IMG_255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92884"/>
            <a:ext cx="4572000" cy="289210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38999" y="-13273088"/>
            <a:ext cx="3105834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423273"/>
            <a:ext cx="2273476" cy="32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420542"/>
              </p:ext>
            </p:extLst>
          </p:nvPr>
        </p:nvGraphicFramePr>
        <p:xfrm>
          <a:off x="3841750" y="3086100"/>
          <a:ext cx="1460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Объект упаковщика для оболочки" showAsIcon="1" r:id="rId7" imgW="1460880" imgH="685800" progId="Package">
                  <p:embed/>
                </p:oleObj>
              </mc:Choice>
              <mc:Fallback>
                <p:oleObj name="Объект упаковщика для оболочки" showAsIcon="1" r:id="rId7" imgW="14608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41750" y="3086100"/>
                        <a:ext cx="1460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665580"/>
            <a:ext cx="4968552" cy="2547395"/>
          </a:xfrm>
        </p:spPr>
        <p:txBody>
          <a:bodyPr>
            <a:normAutofit fontScale="70000" lnSpcReduction="20000"/>
          </a:bodyPr>
          <a:lstStyle/>
          <a:p>
            <a:pPr lvl="0"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    </a:t>
            </a:r>
            <a:r>
              <a:rPr lang="ru-RU" sz="2800" dirty="0" smtClean="0">
                <a:solidFill>
                  <a:schemeClr val="tx1"/>
                </a:solidFill>
              </a:rPr>
              <a:t>В  школах района работают 13 пищеблоков полного цикла с необходимым набором помещений, оборудования и 1 пищеблок </a:t>
            </a:r>
            <a:r>
              <a:rPr lang="ru-RU" sz="2800" dirty="0" err="1" smtClean="0">
                <a:solidFill>
                  <a:schemeClr val="tx1"/>
                </a:solidFill>
              </a:rPr>
              <a:t>буфетно</a:t>
            </a:r>
            <a:r>
              <a:rPr lang="ru-RU" sz="2800" dirty="0" smtClean="0">
                <a:solidFill>
                  <a:schemeClr val="tx1"/>
                </a:solidFill>
              </a:rPr>
              <a:t> - раздаточного вида, во всех пищеблоках имеются обеденные залы. МБУ «Сервисный центр Володарского муниципального района» обеспечивает школьные пищеблоки кадрами.</a:t>
            </a:r>
            <a:endParaRPr lang="ru-RU" sz="2800" dirty="0"/>
          </a:p>
        </p:txBody>
      </p:sp>
      <p:pic>
        <p:nvPicPr>
          <p:cNvPr id="1026" name="Picture 2" descr="C:\Users\4227~1\AppData\Local\Temp\Rar$DI00.931\DSC_02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72275"/>
            <a:ext cx="3240360" cy="2785573"/>
          </a:xfrm>
          <a:prstGeom prst="rect">
            <a:avLst/>
          </a:prstGeom>
          <a:noFill/>
        </p:spPr>
      </p:pic>
      <p:pic>
        <p:nvPicPr>
          <p:cNvPr id="1027" name="Picture 3" descr="C:\Users\4227~1\AppData\Local\Temp\Rar$DI00.393\stolovaya_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6378" y="3370532"/>
            <a:ext cx="4536504" cy="2572423"/>
          </a:xfrm>
          <a:prstGeom prst="rect">
            <a:avLst/>
          </a:prstGeom>
          <a:noFill/>
        </p:spPr>
      </p:pic>
      <p:pic>
        <p:nvPicPr>
          <p:cNvPr id="1028" name="Picture 4" descr="C:\Users\4227~1\AppData\Local\Temp\Rar$DI00.797\IMG_25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443683"/>
            <a:ext cx="3240360" cy="2486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59833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>
                <a:solidFill>
                  <a:schemeClr val="tx1"/>
                </a:solidFill>
              </a:rPr>
              <a:t>При одно-, двух-, трех- и четырехразовом питании </a:t>
            </a:r>
            <a:r>
              <a:rPr lang="ru-RU" sz="3600" b="1" dirty="0" smtClean="0">
                <a:solidFill>
                  <a:srgbClr val="C00000"/>
                </a:solidFill>
              </a:rPr>
              <a:t>распределение калорийности </a:t>
            </a:r>
            <a:r>
              <a:rPr lang="ru-RU" sz="3200" dirty="0" smtClean="0">
                <a:solidFill>
                  <a:schemeClr val="tx1"/>
                </a:solidFill>
              </a:rPr>
              <a:t>по приемам пищи в процентном отношении должно составлять: </a:t>
            </a:r>
          </a:p>
          <a:p>
            <a:pPr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r>
              <a:rPr lang="ru-RU" sz="3200" b="1" dirty="0" smtClean="0">
                <a:solidFill>
                  <a:schemeClr val="tx1"/>
                </a:solidFill>
              </a:rPr>
              <a:t>завтрак    - 25%, 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обед          - 40%, 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олдник  - 15%,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ужин        - 20%</a:t>
            </a:r>
          </a:p>
          <a:p>
            <a:endParaRPr lang="ru-RU" dirty="0"/>
          </a:p>
        </p:txBody>
      </p:sp>
      <p:pic>
        <p:nvPicPr>
          <p:cNvPr id="11266" name="Picture 2" descr="http://feel-feet.ru/wp-content/uploads/2016/05/%D0%9F%D1%80%D0%B0%D0%B2%D0%B8%D0%BB%D1%8C%D0%BD%D1%8B%D0%B9-%D1%80%D0%B5%D0%B6%D0%B8%D0%BC-768x6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4" y="2276872"/>
            <a:ext cx="4551263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1761</TotalTime>
  <Words>617</Words>
  <Application>Microsoft Office PowerPoint</Application>
  <PresentationFormat>Экран (4:3)</PresentationFormat>
  <Paragraphs>75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NewsPrint</vt:lpstr>
      <vt:lpstr>Объект упаковщика для оболочки</vt:lpstr>
      <vt:lpstr>Районное родительское собрание  Организация горячего питания в общеобразовательных организациях Володарского муниципального района  20.12.2017</vt:lpstr>
      <vt:lpstr>Нормативные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Потребность в пищевых  веществах и энергии  обучающихся общеобразовательных учреждений в возрасте с 7 до 11 и с 11 лет и старше </vt:lpstr>
      <vt:lpstr>Охват учащихся горячим питанием в 1-4 классах и   5-11 классах в 2015-2016, 2016-2017 ,2017/2018уч. году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Охват горячим питанием учащихся в общеобразовательных организациях Володарского муниципального района</dc:title>
  <dc:creator>ПМПК</dc:creator>
  <cp:lastModifiedBy>Пользователь Windows</cp:lastModifiedBy>
  <cp:revision>163</cp:revision>
  <cp:lastPrinted>2018-02-19T11:27:09Z</cp:lastPrinted>
  <dcterms:created xsi:type="dcterms:W3CDTF">2015-04-13T05:35:50Z</dcterms:created>
  <dcterms:modified xsi:type="dcterms:W3CDTF">2018-03-04T15:54:34Z</dcterms:modified>
</cp:coreProperties>
</file>