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2000" b="1" baseline="0" dirty="0">
                <a:latin typeface="Times New Roman" pitchFamily="18" charset="0"/>
                <a:cs typeface="Times New Roman" pitchFamily="18" charset="0"/>
              </a:rPr>
              <a:t> части А, вызвавшие наименьшие затруднения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5"/>
                <c:pt idx="0">
                  <c:v>А 6</c:v>
                </c:pt>
                <c:pt idx="1">
                  <c:v>А 13</c:v>
                </c:pt>
                <c:pt idx="2">
                  <c:v>А 7</c:v>
                </c:pt>
                <c:pt idx="3">
                  <c:v>А 27</c:v>
                </c:pt>
                <c:pt idx="4">
                  <c:v>А 1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0.70000000000000051</c:v>
                </c:pt>
                <c:pt idx="1">
                  <c:v>0.78</c:v>
                </c:pt>
                <c:pt idx="2">
                  <c:v>0.69000000000000061</c:v>
                </c:pt>
                <c:pt idx="3">
                  <c:v>0.68000000000000016</c:v>
                </c:pt>
                <c:pt idx="4">
                  <c:v>0.62000000000000055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9328813065033552"/>
          <c:y val="0.1167483041892491"/>
          <c:w val="0.10439705453484982"/>
          <c:h val="0.79093516719500967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Задания части А, вызвавшие наибольшие затруднения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А 29</c:v>
                </c:pt>
                <c:pt idx="1">
                  <c:v>А 22</c:v>
                </c:pt>
                <c:pt idx="2">
                  <c:v>А 3</c:v>
                </c:pt>
                <c:pt idx="3">
                  <c:v>А 30</c:v>
                </c:pt>
                <c:pt idx="4">
                  <c:v>А 9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0.29000000000000026</c:v>
                </c:pt>
                <c:pt idx="1">
                  <c:v>0.36000000000000026</c:v>
                </c:pt>
                <c:pt idx="2">
                  <c:v>0.38000000000000034</c:v>
                </c:pt>
                <c:pt idx="3" formatCode="0.00%">
                  <c:v>0.38600000000000034</c:v>
                </c:pt>
                <c:pt idx="4">
                  <c:v>0.39000000000000035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выполнения заданий части В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8"/>
                <c:pt idx="0">
                  <c:v>В 1</c:v>
                </c:pt>
                <c:pt idx="1">
                  <c:v>В 2</c:v>
                </c:pt>
                <c:pt idx="2">
                  <c:v>В 3</c:v>
                </c:pt>
                <c:pt idx="3">
                  <c:v>В 4</c:v>
                </c:pt>
                <c:pt idx="4">
                  <c:v>В 5</c:v>
                </c:pt>
                <c:pt idx="5">
                  <c:v>В 6</c:v>
                </c:pt>
                <c:pt idx="6">
                  <c:v>В 7</c:v>
                </c:pt>
                <c:pt idx="7">
                  <c:v>В 8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 formatCode="0%">
                  <c:v>0.66000000000000014</c:v>
                </c:pt>
                <c:pt idx="1">
                  <c:v>0.24500000000000002</c:v>
                </c:pt>
                <c:pt idx="2" formatCode="0%">
                  <c:v>0.44</c:v>
                </c:pt>
                <c:pt idx="3">
                  <c:v>0.54600000000000004</c:v>
                </c:pt>
                <c:pt idx="4" formatCode="0%">
                  <c:v>0.44</c:v>
                </c:pt>
                <c:pt idx="5" formatCode="0%">
                  <c:v>0.43000000000000005</c:v>
                </c:pt>
                <c:pt idx="6" formatCode="0%">
                  <c:v>0.54</c:v>
                </c:pt>
                <c:pt idx="7" formatCode="0%">
                  <c:v>0.44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3800" y="5410200"/>
            <a:ext cx="5105400" cy="665586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Информационно-диагностический кабинет Управления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20574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РАБОТ ПО РУССКОМУ ЯЗЫКУ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В ФОРМЕ ЕГЭ)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КЛАССОВ ОБЩЕОБРАЗОВАТЕЛЬНЫХ УЧРЕЖДЕНИЙ ВОЛОДАРСКОГО МУНИЦИПАЛЬНОГО РАЙОНА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выполнения части С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(речевое оформление)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1295400"/>
          <a:ext cx="8686799" cy="493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879"/>
                <a:gridCol w="996365"/>
                <a:gridCol w="996365"/>
                <a:gridCol w="996365"/>
                <a:gridCol w="996365"/>
                <a:gridCol w="996365"/>
                <a:gridCol w="996365"/>
                <a:gridCol w="996365"/>
                <a:gridCol w="996365"/>
              </a:tblGrid>
              <a:tr h="17526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последовательность изложения (К5)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Точность и выразительность речи (К6)</a:t>
                      </a:r>
                    </a:p>
                    <a:p>
                      <a:endParaRPr lang="ru-RU" sz="1400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орфографические нормы (К7)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пунктуационные нормы (К8)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языковые нормы </a:t>
                      </a:r>
                      <a:r>
                        <a:rPr kumimoji="0"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(К9)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речевые нормы (К10)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фактические нормы,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(К 11)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этические нормы (</a:t>
                      </a:r>
                      <a:r>
                        <a:rPr kumimoji="0" lang="ru-RU" sz="1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К12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3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Сравнительный анализ результатов ЕГЭ 2012 года и «пробного»  ЕГЭ 2013 года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 -2012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«Пробный»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-2013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04800" y="1219200"/>
          <a:ext cx="4367210" cy="42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442"/>
                <a:gridCol w="873442"/>
                <a:gridCol w="873442"/>
                <a:gridCol w="873442"/>
                <a:gridCol w="873442"/>
              </a:tblGrid>
              <a:tr h="7438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Мах.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тест.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прошли порог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021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876800" y="1219200"/>
          <a:ext cx="4060825" cy="419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165"/>
                <a:gridCol w="812165"/>
                <a:gridCol w="812165"/>
                <a:gridCol w="812165"/>
                <a:gridCol w="812165"/>
              </a:tblGrid>
              <a:tr h="72924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Мах.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Ср. тест. балл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прошли порог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63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Сводная информация по качеству выполнения работы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92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10888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 11 классов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 них выполняли работу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обучающихся,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преодолевших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мин. порог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обучающихся,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преодолевших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мин. порог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обучающихся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приступавших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 выполнению части С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163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138/ 85%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25/ 15%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16/ 10%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Сводная информация по качеству выполнения работы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797" cy="434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обучающихся, набравших максимальное кол-во баллов по части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Мин. балл по школе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Макс. балл по школе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Средний балл по школе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(30 б.)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(11 б.)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(23 б.)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44,2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46,2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РАЙОН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выполнения заданий части 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1- 62 %-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ударения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4 – 61 %-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деепричастный оборот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5- 50%-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6- 70 %-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предложения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7- 69%-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смысловой анализ предложения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А8- 62%-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подстановка в тексты пропущенных слов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13 – 78%-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орфографии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14-62,5%-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орфографии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17- 57%-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орфографии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18 – 56%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орфографии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20 – 56%-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пунктуации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21 -51,5 % -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правила пунктуации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23 – 61%-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пунктуации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24- 53%-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пунктуации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27 – 68%-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анализировать текст </a:t>
            </a:r>
          </a:p>
          <a:p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2 -42%- употребление паронимов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3- 38%-  морфологические формы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9- 39%- грамматическая основа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10-46,6%- синтаксический анализ предложения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11-46,6%- определение частей речи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12-46%-  определение значения слова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15- 40%-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 правил орфографии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16- 40%-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 правил орфографии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19-45%-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знание правил орфографии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22-36%-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 правил пунктуации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25-40%-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 правил пунктуации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26-41%-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знание правил пунктуации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29-29%-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умение анализировать текст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28 -40%- </a:t>
            </a:r>
            <a:r>
              <a:rPr lang="ru-RU" sz="1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умение анализировать текст</a:t>
            </a: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04800" y="457200"/>
          <a:ext cx="8458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28600" y="152400"/>
          <a:ext cx="8610600" cy="63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57200" y="533400"/>
          <a:ext cx="84582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 затруднений обучающихся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части В, вызвавшие затруднения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части В, выполненные успешно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2(24,5%)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Выписать из предложения  возвратное местоимение, частицу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3 (44%)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Указать тип подчинительной связи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5 (44%)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предложение с обособленным приложением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6 ( 43%)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предложение с придаточным времени, причины.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В1 (66%)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Способы образования слов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4 ( 54,6%)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сложное предложение в состав которого входит односоставное безличное ( неопределенно-личное) предложение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7 ( 54%)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Связь предложений в тексте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Качество выполнения части С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 содержание сочинения)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Формулировка проблемы исходного текста 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Комментарий к сформулированной проблеме исходного текста </a:t>
                      </a:r>
                    </a:p>
                    <a:p>
                      <a:r>
                        <a:rPr kumimoji="0" lang="ru-RU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 2)</a:t>
                      </a:r>
                      <a:endParaRPr lang="ru-RU" sz="1400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Отражение позиции автора исходного текста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 3)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Аргументация экзаменуемым собственного мнения по проблеме( К 4 )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371</TotalTime>
  <Words>835</Words>
  <Application>Microsoft Office PowerPoint</Application>
  <PresentationFormat>Экран (4:3)</PresentationFormat>
  <Paragraphs>373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Информационно-диагностический кабинет Управления образования</vt:lpstr>
      <vt:lpstr>Сводная информация по качеству выполнения работы </vt:lpstr>
      <vt:lpstr>Сводная информация по качеству выполнения работы</vt:lpstr>
      <vt:lpstr>Качество выполнения заданий части А</vt:lpstr>
      <vt:lpstr>Слайд 5</vt:lpstr>
      <vt:lpstr>Слайд 6</vt:lpstr>
      <vt:lpstr>Слайд 7</vt:lpstr>
      <vt:lpstr>Анализ затруднений обучающихся </vt:lpstr>
      <vt:lpstr>Качество выполнения части С  ( содержание сочинения)</vt:lpstr>
      <vt:lpstr>Качество выполнения части С  (речевое оформление)</vt:lpstr>
      <vt:lpstr>Сравнительный анализ результатов ЕГЭ 2012 года и «пробного»  ЕГЭ 2013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Информационно-диагностический кабинет Управления образования</dc:title>
  <cp:lastModifiedBy>idk</cp:lastModifiedBy>
  <cp:revision>42</cp:revision>
  <dcterms:modified xsi:type="dcterms:W3CDTF">2013-04-24T07:53:42Z</dcterms:modified>
</cp:coreProperties>
</file>