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7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302" r:id="rId34"/>
    <p:sldId id="280" r:id="rId35"/>
    <p:sldId id="281" r:id="rId36"/>
    <p:sldId id="282" r:id="rId37"/>
    <p:sldId id="283" r:id="rId38"/>
    <p:sldId id="284" r:id="rId39"/>
    <p:sldId id="285" r:id="rId40"/>
    <p:sldId id="303" r:id="rId41"/>
    <p:sldId id="286" r:id="rId42"/>
    <p:sldId id="287" r:id="rId43"/>
    <p:sldId id="288" r:id="rId44"/>
    <p:sldId id="289" r:id="rId45"/>
    <p:sldId id="301" r:id="rId46"/>
    <p:sldId id="290" r:id="rId47"/>
    <p:sldId id="291" r:id="rId48"/>
    <p:sldId id="292" r:id="rId49"/>
    <p:sldId id="293" r:id="rId50"/>
    <p:sldId id="300" r:id="rId51"/>
    <p:sldId id="294" r:id="rId52"/>
    <p:sldId id="295" r:id="rId53"/>
    <p:sldId id="296" r:id="rId54"/>
    <p:sldId id="297" r:id="rId55"/>
    <p:sldId id="299" r:id="rId56"/>
    <p:sldId id="298" r:id="rId57"/>
    <p:sldId id="304" r:id="rId58"/>
    <p:sldId id="305" r:id="rId59"/>
    <p:sldId id="306" r:id="rId60"/>
    <p:sldId id="320" r:id="rId61"/>
    <p:sldId id="307" r:id="rId62"/>
    <p:sldId id="308" r:id="rId63"/>
    <p:sldId id="309" r:id="rId64"/>
    <p:sldId id="310" r:id="rId65"/>
    <p:sldId id="311" r:id="rId6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1;&#1102;&#1076;&#1084;&#1080;&#1083;&#1072;%20&#1042;&#1072;&#1083;&#1077;&#1085;&#1090;&#1080;&#1085;&#1086;&#1074;&#1085;&#1072;\&#1056;&#1072;&#1073;&#1086;&#1095;&#1080;&#1081;%20&#1089;&#1090;&#1086;&#1083;\&#1086;&#1073;&#1097;&#1072;&#1103;%20&#1089;&#1074;&#1086;&#1076;&#1085;&#1072;&#1103;%20&#1087;&#1086;%20&#1096;&#1082;&#1086;&#1083;&#1072;&#1084;%20&#1087;&#1086;%20&#1080;&#1090;&#1086;&#1075;&#1072;&#1084;%20&#1075;&#1086;&#1076;&#1072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1;&#1102;&#1076;&#1084;&#1080;&#1083;&#1072;%20&#1042;&#1072;&#1083;&#1077;&#1085;&#1090;&#1080;&#1085;&#1086;&#1074;&#1085;&#1072;\&#1056;&#1072;&#1073;&#1086;&#1095;&#1080;&#1081;%20&#1089;&#1090;&#1086;&#1083;\&#1086;&#1073;&#1097;&#1072;&#1103;%20&#1089;&#1074;&#1086;&#1076;&#1085;&#1072;&#1103;%20&#1087;&#1086;%20&#1096;&#1082;&#1086;&#1083;&#1072;&#1084;%20&#1087;&#1086;%20&#1080;&#1090;&#1086;&#1075;&#1072;&#1084;%20&#1075;&#1086;&#1076;&#1072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1;&#1102;&#1076;&#1084;&#1080;&#1083;&#1072;%20&#1042;&#1072;&#1083;&#1077;&#1085;&#1090;&#1080;&#1085;&#1086;&#1074;&#1085;&#1072;\&#1056;&#1072;&#1073;&#1086;&#1095;&#1080;&#1081;%20&#1089;&#1090;&#1086;&#1083;\&#1086;&#1073;&#1097;&#1072;&#1103;%20&#1089;&#1074;&#1086;&#1076;&#1085;&#1072;&#1103;%20&#1087;&#1086;%20&#1096;&#1082;&#1086;&#1083;&#1072;&#1084;%20&#1087;&#1086;%20&#1080;&#1090;&#1086;&#1075;&#1072;&#1084;%20&#1075;&#1086;&#1076;&#1072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1;&#1102;&#1076;&#1084;&#1080;&#1083;&#1072;%20&#1042;&#1072;&#1083;&#1077;&#1085;&#1090;&#1080;&#1085;&#1086;&#1074;&#1085;&#1072;\&#1056;&#1072;&#1073;&#1086;&#1095;&#1080;&#1081;%20&#1089;&#1090;&#1086;&#1083;\&#1086;&#1073;&#1097;&#1072;&#1103;%20&#1089;&#1074;&#1086;&#1076;&#1085;&#1072;&#1103;%20&#1087;&#1086;%20&#1096;&#1082;&#1086;&#1083;&#1072;&#1084;%20&#1087;&#1086;%20&#1080;&#1090;&#1086;&#1075;&#1072;&#1084;%20&#1075;&#1086;&#1076;&#1072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1;&#1102;&#1076;&#1084;&#1080;&#1083;&#1072;%20&#1042;&#1072;&#1083;&#1077;&#1085;&#1090;&#1080;&#1085;&#1086;&#1074;&#1085;&#1072;\&#1056;&#1072;&#1073;&#1086;&#1095;&#1080;&#1081;%20&#1089;&#1090;&#1086;&#1083;\&#1086;&#1073;&#1097;&#1072;&#1103;%20&#1089;&#1074;&#1086;&#1076;&#1085;&#1072;&#1103;%20&#1087;&#1086;%20&#1096;&#1082;&#1086;&#1083;&#1072;&#1084;%20&#1087;&#1086;%20&#1080;&#1090;&#1086;&#1075;&#1072;&#1084;%20&#1075;&#1086;&#1076;&#1072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1;&#1102;&#1076;&#1084;&#1080;&#1083;&#1072;%20&#1042;&#1072;&#1083;&#1077;&#1085;&#1090;&#1080;&#1085;&#1086;&#1074;&#1085;&#1072;\&#1056;&#1072;&#1073;&#1086;&#1095;&#1080;&#1081;%20&#1089;&#1090;&#1086;&#1083;\&#1086;&#1073;&#1097;&#1072;&#1103;%20&#1089;&#1074;&#1086;&#1076;&#1085;&#1072;&#1103;%20&#1087;&#1086;%20&#1096;&#1082;&#1086;&#1083;&#1072;&#1084;%20&#1087;&#1086;%20&#1080;&#1090;&#1086;&#1075;&#1072;&#1084;%20&#1075;&#1086;&#1076;&#1072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1;&#1102;&#1076;&#1084;&#1080;&#1083;&#1072;%20&#1042;&#1072;&#1083;&#1077;&#1085;&#1090;&#1080;&#1085;&#1086;&#1074;&#1085;&#1072;\&#1056;&#1072;&#1073;&#1086;&#1095;&#1080;&#1081;%20&#1089;&#1090;&#1086;&#1083;\&#1086;&#1073;&#1097;&#1072;&#1103;%20&#1089;&#1074;&#1086;&#1076;&#1085;&#1072;&#1103;%20&#1087;&#1086;%20&#1096;&#1082;&#1086;&#1083;&#1072;&#1084;%20&#1087;&#1086;%20&#1080;&#1090;&#1086;&#1075;&#1072;&#1084;%20&#1075;&#1086;&#1076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3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Лист1!$A$58:$A$64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 </c:v>
                </c:pt>
                <c:pt idx="4">
                  <c:v>9 класс</c:v>
                </c:pt>
                <c:pt idx="5">
                  <c:v>10 класс </c:v>
                </c:pt>
                <c:pt idx="6">
                  <c:v>11 класс</c:v>
                </c:pt>
              </c:strCache>
            </c:strRef>
          </c:cat>
          <c:val>
            <c:numRef>
              <c:f>Лист1!$B$58:$B$64</c:f>
              <c:numCache>
                <c:formatCode>0.00%</c:formatCode>
                <c:ptCount val="7"/>
                <c:pt idx="0">
                  <c:v>0.54600000000000004</c:v>
                </c:pt>
                <c:pt idx="1">
                  <c:v>0.55020000000000002</c:v>
                </c:pt>
                <c:pt idx="2">
                  <c:v>0.55330000000000001</c:v>
                </c:pt>
                <c:pt idx="3" formatCode="0%">
                  <c:v>0.58000000000000018</c:v>
                </c:pt>
                <c:pt idx="4">
                  <c:v>0.49300000000000016</c:v>
                </c:pt>
                <c:pt idx="5">
                  <c:v>0.58300000000000018</c:v>
                </c:pt>
                <c:pt idx="6">
                  <c:v>0.68300000000000038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Лист1!$A$69:$A$74</c:f>
              <c:strCache>
                <c:ptCount val="6"/>
                <c:pt idx="0">
                  <c:v>6 класс</c:v>
                </c:pt>
                <c:pt idx="1">
                  <c:v>7 класс</c:v>
                </c:pt>
                <c:pt idx="2">
                  <c:v>8 класс </c:v>
                </c:pt>
                <c:pt idx="3">
                  <c:v>9 класс</c:v>
                </c:pt>
                <c:pt idx="4">
                  <c:v>10 класс </c:v>
                </c:pt>
                <c:pt idx="5">
                  <c:v>11 класс</c:v>
                </c:pt>
              </c:strCache>
            </c:strRef>
          </c:cat>
          <c:val>
            <c:numRef>
              <c:f>Лист1!$B$69:$B$74</c:f>
              <c:numCache>
                <c:formatCode>0.00%</c:formatCode>
                <c:ptCount val="6"/>
                <c:pt idx="0">
                  <c:v>0.65400000000000025</c:v>
                </c:pt>
                <c:pt idx="1">
                  <c:v>0.61570000000000025</c:v>
                </c:pt>
                <c:pt idx="2" formatCode="0%">
                  <c:v>0.60210000000000019</c:v>
                </c:pt>
                <c:pt idx="3">
                  <c:v>0.59499999999999997</c:v>
                </c:pt>
                <c:pt idx="4">
                  <c:v>0.76140000000000019</c:v>
                </c:pt>
                <c:pt idx="5">
                  <c:v>0.73400000000000021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5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Лист1!$A$44:$A$47</c:f>
              <c:strCache>
                <c:ptCount val="4"/>
                <c:pt idx="0">
                  <c:v>8 класс </c:v>
                </c:pt>
                <c:pt idx="1">
                  <c:v>9 класс</c:v>
                </c:pt>
                <c:pt idx="2">
                  <c:v>10 класс </c:v>
                </c:pt>
                <c:pt idx="3">
                  <c:v>11 класс</c:v>
                </c:pt>
              </c:strCache>
            </c:strRef>
          </c:cat>
          <c:val>
            <c:numRef>
              <c:f>Лист1!$B$44:$B$47</c:f>
              <c:numCache>
                <c:formatCode>0%</c:formatCode>
                <c:ptCount val="4"/>
                <c:pt idx="0">
                  <c:v>0.60700000000000021</c:v>
                </c:pt>
                <c:pt idx="1">
                  <c:v>0.46</c:v>
                </c:pt>
                <c:pt idx="2" formatCode="0.00%">
                  <c:v>0.66400000000000026</c:v>
                </c:pt>
                <c:pt idx="3" formatCode="0.00%">
                  <c:v>0.69000000000000017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5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Лист1!$A$34:$A$37</c:f>
              <c:strCache>
                <c:ptCount val="4"/>
                <c:pt idx="0">
                  <c:v>8 класс </c:v>
                </c:pt>
                <c:pt idx="1">
                  <c:v>9 класс</c:v>
                </c:pt>
                <c:pt idx="2">
                  <c:v>10 класс </c:v>
                </c:pt>
                <c:pt idx="3">
                  <c:v>11 класс</c:v>
                </c:pt>
              </c:strCache>
            </c:strRef>
          </c:cat>
          <c:val>
            <c:numRef>
              <c:f>Лист1!$B$34:$B$37</c:f>
              <c:numCache>
                <c:formatCode>0%</c:formatCode>
                <c:ptCount val="4"/>
                <c:pt idx="0">
                  <c:v>0.44</c:v>
                </c:pt>
                <c:pt idx="1">
                  <c:v>0.45</c:v>
                </c:pt>
                <c:pt idx="2" formatCode="0.00%">
                  <c:v>0.50700000000000001</c:v>
                </c:pt>
                <c:pt idx="3" formatCode="0.00%">
                  <c:v>0.443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perspective val="2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5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Лист1!$A$27:$A$30</c:f>
              <c:strCache>
                <c:ptCount val="4"/>
                <c:pt idx="0">
                  <c:v>8 класс </c:v>
                </c:pt>
                <c:pt idx="1">
                  <c:v>9 класс</c:v>
                </c:pt>
                <c:pt idx="2">
                  <c:v>10 класс </c:v>
                </c:pt>
                <c:pt idx="3">
                  <c:v>11 класс</c:v>
                </c:pt>
              </c:strCache>
            </c:strRef>
          </c:cat>
          <c:val>
            <c:numRef>
              <c:f>Лист1!$B$27:$B$30</c:f>
              <c:numCache>
                <c:formatCode>0.00%</c:formatCode>
                <c:ptCount val="4"/>
                <c:pt idx="0" formatCode="0%">
                  <c:v>0.5</c:v>
                </c:pt>
                <c:pt idx="1">
                  <c:v>0.36300000000000016</c:v>
                </c:pt>
                <c:pt idx="2">
                  <c:v>0.40680000000000011</c:v>
                </c:pt>
                <c:pt idx="3" formatCode="0%">
                  <c:v>0.43410000000000015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847368037328712"/>
          <c:y val="0.39160846741983396"/>
          <c:w val="0.21567548848060669"/>
          <c:h val="0.38739672486591376"/>
        </c:manualLayout>
      </c:layout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3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Лист1!$Z$68:$Z$72</c:f>
              <c:strCache>
                <c:ptCount val="5"/>
                <c:pt idx="0">
                  <c:v>6 класс</c:v>
                </c:pt>
                <c:pt idx="1">
                  <c:v>7 класс</c:v>
                </c:pt>
                <c:pt idx="2">
                  <c:v>8 класс </c:v>
                </c:pt>
                <c:pt idx="3">
                  <c:v>9 класс</c:v>
                </c:pt>
                <c:pt idx="4">
                  <c:v>10 класс </c:v>
                </c:pt>
              </c:strCache>
            </c:strRef>
          </c:cat>
          <c:val>
            <c:numRef>
              <c:f>Лист1!$AA$68:$AA$72</c:f>
              <c:numCache>
                <c:formatCode>0.00%</c:formatCode>
                <c:ptCount val="5"/>
                <c:pt idx="0">
                  <c:v>0.62310000000000021</c:v>
                </c:pt>
                <c:pt idx="1">
                  <c:v>0.6677000000000004</c:v>
                </c:pt>
                <c:pt idx="2" formatCode="0%">
                  <c:v>0.6131000000000002</c:v>
                </c:pt>
                <c:pt idx="3">
                  <c:v>0.53620000000000001</c:v>
                </c:pt>
                <c:pt idx="4">
                  <c:v>0.62400000000000022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3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Лист1!$A$88:$A$94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 </c:v>
                </c:pt>
                <c:pt idx="4">
                  <c:v>9 класс</c:v>
                </c:pt>
                <c:pt idx="5">
                  <c:v>10 класс </c:v>
                </c:pt>
                <c:pt idx="6">
                  <c:v>11 класс</c:v>
                </c:pt>
              </c:strCache>
            </c:strRef>
          </c:cat>
          <c:val>
            <c:numRef>
              <c:f>Лист1!$B$88:$B$94</c:f>
              <c:numCache>
                <c:formatCode>0.00%</c:formatCode>
                <c:ptCount val="7"/>
                <c:pt idx="0">
                  <c:v>0.49260000000000009</c:v>
                </c:pt>
                <c:pt idx="1">
                  <c:v>0.54790000000000005</c:v>
                </c:pt>
                <c:pt idx="2">
                  <c:v>0.36670000000000008</c:v>
                </c:pt>
                <c:pt idx="3">
                  <c:v>0.41510000000000002</c:v>
                </c:pt>
                <c:pt idx="4">
                  <c:v>0.29340000000000016</c:v>
                </c:pt>
                <c:pt idx="5">
                  <c:v>0.43600000000000011</c:v>
                </c:pt>
                <c:pt idx="6" formatCode="0%">
                  <c:v>0.45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8605F-0212-4FA6-8628-08C78384D4D3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1614B-3BAF-46A0-842B-24955B632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1614B-3BAF-46A0-842B-24955B632761}" type="slidenum">
              <a:rPr lang="ru-RU" smtClean="0"/>
              <a:pPr/>
              <a:t>54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1614B-3BAF-46A0-842B-24955B632761}" type="slidenum">
              <a:rPr lang="ru-RU" smtClean="0"/>
              <a:pPr/>
              <a:t>55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Показатели качества знаний в 6-8 </a:t>
            </a:r>
            <a:r>
              <a:rPr lang="ru-RU" dirty="0" err="1" smtClean="0"/>
              <a:t>кл</a:t>
            </a:r>
            <a:r>
              <a:rPr lang="ru-RU" dirty="0" smtClean="0"/>
              <a:t>. являются стабильными. В 9 классе наблюдается из снижение , а в 10 классе- неожиданный рост.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1614B-3BAF-46A0-842B-24955B632761}" type="slidenum">
              <a:rPr lang="ru-RU" smtClean="0"/>
              <a:pPr/>
              <a:t>56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1614B-3BAF-46A0-842B-24955B632761}" type="slidenum">
              <a:rPr lang="ru-RU" smtClean="0"/>
              <a:pPr/>
              <a:t>57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Показатели качества знаний в 6-8 </a:t>
            </a:r>
            <a:r>
              <a:rPr lang="ru-RU" dirty="0" err="1" smtClean="0"/>
              <a:t>кл</a:t>
            </a:r>
            <a:r>
              <a:rPr lang="ru-RU" dirty="0" smtClean="0"/>
              <a:t>. являются стабильными. В 9 классе наблюдается из снижение , а в 10 классе- неожиданный рост.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1614B-3BAF-46A0-842B-24955B632761}" type="slidenum">
              <a:rPr lang="ru-RU" smtClean="0"/>
              <a:pPr/>
              <a:t>58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8458200" cy="251777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Результаты единых мониторинговых работ по итогам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полугодия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2012-2013 учебного года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4600" y="5791200"/>
            <a:ext cx="6400800" cy="685800"/>
          </a:xfrm>
        </p:spPr>
        <p:txBody>
          <a:bodyPr>
            <a:normAutofit fontScale="92500"/>
          </a:bodyPr>
          <a:lstStyle/>
          <a:p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Информационно-диагностический кабинет Управления образования администрации Володарского муниципального района</a:t>
            </a:r>
            <a:endParaRPr lang="ru-RU" sz="1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Чтение ( 3 класс)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4804" y="1204244"/>
          <a:ext cx="8610593" cy="5578634"/>
        </p:xfrm>
        <a:graphic>
          <a:graphicData uri="http://schemas.openxmlformats.org/drawingml/2006/table">
            <a:tbl>
              <a:tblPr/>
              <a:tblGrid>
                <a:gridCol w="865576"/>
                <a:gridCol w="757167"/>
                <a:gridCol w="757732"/>
                <a:gridCol w="866141"/>
                <a:gridCol w="866141"/>
                <a:gridCol w="866141"/>
                <a:gridCol w="866141"/>
                <a:gridCol w="683201"/>
                <a:gridCol w="674167"/>
                <a:gridCol w="706351"/>
                <a:gridCol w="701835"/>
              </a:tblGrid>
              <a:tr h="31835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обуч-ся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 классе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Кол-во выполн. работу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Отметка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 обуч.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 кач.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Рейтинг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4,69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4,62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4,35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4,63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85,7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77,30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90,70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4,34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72,11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69,81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4,15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54,7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55,4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78,5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87,5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4,37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411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76,41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79,5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4,42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Чтение ( 4 класс)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80999" y="1447803"/>
          <a:ext cx="8534397" cy="5238322"/>
        </p:xfrm>
        <a:graphic>
          <a:graphicData uri="http://schemas.openxmlformats.org/drawingml/2006/table">
            <a:tbl>
              <a:tblPr/>
              <a:tblGrid>
                <a:gridCol w="857917"/>
                <a:gridCol w="750466"/>
                <a:gridCol w="751026"/>
                <a:gridCol w="858477"/>
                <a:gridCol w="858477"/>
                <a:gridCol w="858477"/>
                <a:gridCol w="858477"/>
                <a:gridCol w="677155"/>
                <a:gridCol w="668202"/>
                <a:gridCol w="700100"/>
                <a:gridCol w="695623"/>
              </a:tblGrid>
              <a:tr h="29404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обуч-ся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 классе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выполн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 работу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Отметка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 обуч.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 кач.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Рейтинг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8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4,42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4,41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4,85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4,34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4,47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59,14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57,14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67,8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63,41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4,02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78,04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87,75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4,34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79,7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4,12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82,6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84,36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90,9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4,54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423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214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76,41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78,5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4,33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Окружающий мир ( 2 класс)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2" y="1295398"/>
          <a:ext cx="8762997" cy="5451612"/>
        </p:xfrm>
        <a:graphic>
          <a:graphicData uri="http://schemas.openxmlformats.org/drawingml/2006/table">
            <a:tbl>
              <a:tblPr/>
              <a:tblGrid>
                <a:gridCol w="880896"/>
                <a:gridCol w="770569"/>
                <a:gridCol w="771144"/>
                <a:gridCol w="881471"/>
                <a:gridCol w="881471"/>
                <a:gridCol w="881471"/>
                <a:gridCol w="881471"/>
                <a:gridCol w="695295"/>
                <a:gridCol w="686099"/>
                <a:gridCol w="718853"/>
                <a:gridCol w="714257"/>
              </a:tblGrid>
              <a:tr h="30928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обуч-ся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 классе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выполн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 работу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Отметка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 обуч.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 кач.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Рейтинг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5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4,38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4,07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72,7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70,6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68,7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81,8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4,09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4,54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4,07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57,11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51,16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3,62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69,6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80,8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4,53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96,42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96,42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4,39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80,88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88,88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4,44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448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435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197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157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74,43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81,37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Окружающий мир ( 3 класс)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2" y="1371593"/>
          <a:ext cx="8762997" cy="5311346"/>
        </p:xfrm>
        <a:graphic>
          <a:graphicData uri="http://schemas.openxmlformats.org/drawingml/2006/table">
            <a:tbl>
              <a:tblPr/>
              <a:tblGrid>
                <a:gridCol w="880896"/>
                <a:gridCol w="770569"/>
                <a:gridCol w="771144"/>
                <a:gridCol w="881471"/>
                <a:gridCol w="881471"/>
                <a:gridCol w="881471"/>
                <a:gridCol w="881471"/>
                <a:gridCol w="695295"/>
                <a:gridCol w="686099"/>
                <a:gridCol w="718853"/>
                <a:gridCol w="714257"/>
              </a:tblGrid>
              <a:tr h="29926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обуч-ся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 классе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выполн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 работу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Отметка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 обуч.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 кач.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Рейтинг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8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4,18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86,5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4,62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76,5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4,05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4,09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64,3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64,3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66,34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70,73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81,3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4,25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69,2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69,9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87,5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411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389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155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141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71,31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76,09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4,13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Окружающий мир ( 4 класс)</a:t>
            </a:r>
            <a:endParaRPr lang="ru-RU" sz="2400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603" y="1219205"/>
          <a:ext cx="8610595" cy="5410199"/>
        </p:xfrm>
        <a:graphic>
          <a:graphicData uri="http://schemas.openxmlformats.org/drawingml/2006/table">
            <a:tbl>
              <a:tblPr/>
              <a:tblGrid>
                <a:gridCol w="865576"/>
                <a:gridCol w="757167"/>
                <a:gridCol w="757732"/>
                <a:gridCol w="866141"/>
                <a:gridCol w="866141"/>
                <a:gridCol w="866141"/>
                <a:gridCol w="866141"/>
                <a:gridCol w="683203"/>
                <a:gridCol w="674167"/>
                <a:gridCol w="706351"/>
                <a:gridCol w="701835"/>
              </a:tblGrid>
              <a:tr h="31824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обуч-ся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в классе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выполн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 работу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Отметка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% обуч.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% кач.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Рейтинг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4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4,37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4,16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3,85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72,4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4,19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72,9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88,8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4,22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4,10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68,10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70,73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4,04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58,25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68,75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3,77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61,9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72,2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3,78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3,72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423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395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65,04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74,17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3,97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19400"/>
            <a:ext cx="8686800" cy="841248"/>
          </a:xfrm>
        </p:spPr>
        <p:txBody>
          <a:bodyPr/>
          <a:lstStyle/>
          <a:p>
            <a:pPr algn="ctr"/>
            <a:r>
              <a:rPr lang="ru-RU" dirty="0" smtClean="0"/>
              <a:t>Основная и средняя школа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Русский язык ( 5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4802" y="1295400"/>
          <a:ext cx="8610600" cy="4895759"/>
        </p:xfrm>
        <a:graphic>
          <a:graphicData uri="http://schemas.openxmlformats.org/drawingml/2006/table">
            <a:tbl>
              <a:tblPr/>
              <a:tblGrid>
                <a:gridCol w="2376733"/>
                <a:gridCol w="700286"/>
                <a:gridCol w="700286"/>
                <a:gridCol w="713426"/>
                <a:gridCol w="713426"/>
                <a:gridCol w="1545077"/>
                <a:gridCol w="1861366"/>
              </a:tblGrid>
              <a:tr h="3810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обученности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№41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48,60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62,83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70,83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44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48,73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45,45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57,50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сош№47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33,78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50,81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42,59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49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49,23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53,85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37,29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14,71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57,14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53,30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51,35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67,86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65.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46,91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27,27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51,49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43,24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39" marR="40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Русский язык ( 7 класс)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4801" y="1371600"/>
          <a:ext cx="8534397" cy="4816786"/>
        </p:xfrm>
        <a:graphic>
          <a:graphicData uri="http://schemas.openxmlformats.org/drawingml/2006/table">
            <a:tbl>
              <a:tblPr/>
              <a:tblGrid>
                <a:gridCol w="1904999"/>
                <a:gridCol w="1174345"/>
                <a:gridCol w="779685"/>
                <a:gridCol w="908870"/>
                <a:gridCol w="908870"/>
                <a:gridCol w="1428355"/>
                <a:gridCol w="1429273"/>
              </a:tblGrid>
              <a:tr h="25686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обученности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№41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62,83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70,83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48,87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47,83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44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63,16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46,86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35,71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28,57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сош№47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44,80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54,44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43,90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49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40,29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21,43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54,56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48,72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56,39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56,86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59,89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63,89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67,33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66,67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65.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52,64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45,20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70" marR="4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Английский язык (4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1" y="1219199"/>
          <a:ext cx="8686800" cy="5608320"/>
        </p:xfrm>
        <a:graphic>
          <a:graphicData uri="http://schemas.openxmlformats.org/drawingml/2006/table">
            <a:tbl>
              <a:tblPr/>
              <a:tblGrid>
                <a:gridCol w="1066578"/>
                <a:gridCol w="1072927"/>
                <a:gridCol w="1049345"/>
                <a:gridCol w="1049345"/>
                <a:gridCol w="1049345"/>
                <a:gridCol w="1043903"/>
                <a:gridCol w="1076554"/>
                <a:gridCol w="1278803"/>
              </a:tblGrid>
              <a:tr h="2743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школы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обуч-ся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работу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Оценки.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качества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Степень обученности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155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138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Английский язык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5800" y="1219195"/>
          <a:ext cx="8229600" cy="5334009"/>
        </p:xfrm>
        <a:graphic>
          <a:graphicData uri="http://schemas.openxmlformats.org/drawingml/2006/table">
            <a:tbl>
              <a:tblPr/>
              <a:tblGrid>
                <a:gridCol w="1010442"/>
                <a:gridCol w="1016457"/>
                <a:gridCol w="994116"/>
                <a:gridCol w="994116"/>
                <a:gridCol w="994116"/>
                <a:gridCol w="988961"/>
                <a:gridCol w="1019893"/>
                <a:gridCol w="1211499"/>
              </a:tblGrid>
              <a:tr h="44508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школы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обуч-ся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работу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Оценки.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качества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Степень обученности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2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125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Начальная школа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Английский язык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(6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класс)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199" y="1219195"/>
          <a:ext cx="8382000" cy="5247861"/>
        </p:xfrm>
        <a:graphic>
          <a:graphicData uri="http://schemas.openxmlformats.org/drawingml/2006/table">
            <a:tbl>
              <a:tblPr/>
              <a:tblGrid>
                <a:gridCol w="1029154"/>
                <a:gridCol w="1035279"/>
                <a:gridCol w="1012526"/>
                <a:gridCol w="1012526"/>
                <a:gridCol w="1012526"/>
                <a:gridCol w="1007275"/>
                <a:gridCol w="1038780"/>
                <a:gridCol w="1233934"/>
              </a:tblGrid>
              <a:tr h="30480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школы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обуч-ся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работу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Оценки.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качества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Степень обученности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384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Английский язык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(7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класс)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4799" y="1295405"/>
          <a:ext cx="8458200" cy="5247847"/>
        </p:xfrm>
        <a:graphic>
          <a:graphicData uri="http://schemas.openxmlformats.org/drawingml/2006/table">
            <a:tbl>
              <a:tblPr/>
              <a:tblGrid>
                <a:gridCol w="1038510"/>
                <a:gridCol w="1044691"/>
                <a:gridCol w="1021731"/>
                <a:gridCol w="1021731"/>
                <a:gridCol w="1021731"/>
                <a:gridCol w="1016432"/>
                <a:gridCol w="1048223"/>
                <a:gridCol w="1245151"/>
              </a:tblGrid>
              <a:tr h="44508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школы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обуч-ся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работу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Оценки.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качества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Степень обученности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315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Английский язык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(8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класс)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4800" y="1180945"/>
          <a:ext cx="8381999" cy="5269178"/>
        </p:xfrm>
        <a:graphic>
          <a:graphicData uri="http://schemas.openxmlformats.org/drawingml/2006/table">
            <a:tbl>
              <a:tblPr/>
              <a:tblGrid>
                <a:gridCol w="1029154"/>
                <a:gridCol w="1035280"/>
                <a:gridCol w="1012525"/>
                <a:gridCol w="1012525"/>
                <a:gridCol w="1012525"/>
                <a:gridCol w="1007275"/>
                <a:gridCol w="1038780"/>
                <a:gridCol w="1233935"/>
              </a:tblGrid>
              <a:tr h="4449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школы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обуч-ся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работу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Оценки.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качества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Степень обученности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4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Английский язык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(9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класс)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09599" y="1219195"/>
          <a:ext cx="8001000" cy="5070061"/>
        </p:xfrm>
        <a:graphic>
          <a:graphicData uri="http://schemas.openxmlformats.org/drawingml/2006/table">
            <a:tbl>
              <a:tblPr/>
              <a:tblGrid>
                <a:gridCol w="982374"/>
                <a:gridCol w="988221"/>
                <a:gridCol w="966502"/>
                <a:gridCol w="966502"/>
                <a:gridCol w="966502"/>
                <a:gridCol w="961490"/>
                <a:gridCol w="991563"/>
                <a:gridCol w="1177846"/>
              </a:tblGrid>
              <a:tr h="4260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школы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обуч-ся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работу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Оценки.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качества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Степень обученности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Английский язык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(10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класс)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81000" y="1524000"/>
          <a:ext cx="8382000" cy="4528185"/>
        </p:xfrm>
        <a:graphic>
          <a:graphicData uri="http://schemas.openxmlformats.org/drawingml/2006/table">
            <a:tbl>
              <a:tblPr/>
              <a:tblGrid>
                <a:gridCol w="1029154"/>
                <a:gridCol w="1035279"/>
                <a:gridCol w="1012526"/>
                <a:gridCol w="1012526"/>
                <a:gridCol w="1012526"/>
                <a:gridCol w="1007275"/>
                <a:gridCol w="1038780"/>
                <a:gridCol w="1233934"/>
              </a:tblGrid>
              <a:tr h="5150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школы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обуч-ся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работу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Оценки.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качества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Степень обученности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Английский язык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1524000"/>
          <a:ext cx="8381999" cy="4419602"/>
        </p:xfrm>
        <a:graphic>
          <a:graphicData uri="http://schemas.openxmlformats.org/drawingml/2006/table">
            <a:tbl>
              <a:tblPr/>
              <a:tblGrid>
                <a:gridCol w="1029153"/>
                <a:gridCol w="1035279"/>
                <a:gridCol w="1012526"/>
                <a:gridCol w="1012526"/>
                <a:gridCol w="1012526"/>
                <a:gridCol w="1007275"/>
                <a:gridCol w="1038780"/>
                <a:gridCol w="1233934"/>
              </a:tblGrid>
              <a:tr h="60711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школы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обуч-ся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работу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Оценки.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качества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Степень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обученности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История (5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399" y="1219199"/>
          <a:ext cx="8534404" cy="4920137"/>
        </p:xfrm>
        <a:graphic>
          <a:graphicData uri="http://schemas.openxmlformats.org/drawingml/2006/table">
            <a:tbl>
              <a:tblPr/>
              <a:tblGrid>
                <a:gridCol w="2400528"/>
                <a:gridCol w="735048"/>
                <a:gridCol w="735048"/>
                <a:gridCol w="735048"/>
                <a:gridCol w="735048"/>
                <a:gridCol w="1772977"/>
                <a:gridCol w="1420707"/>
              </a:tblGrid>
              <a:tr h="30277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обученности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№41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63,16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53,75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44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48,84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36,84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54,18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45,45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60,60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сош№47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57,33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66,67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55,47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56,60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49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45,89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34,21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57,56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55,93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67,63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65,12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65,60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65.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58,67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66,67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57,28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54,67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39" marR="40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История (6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1000" y="1219196"/>
          <a:ext cx="8610601" cy="5051735"/>
        </p:xfrm>
        <a:graphic>
          <a:graphicData uri="http://schemas.openxmlformats.org/drawingml/2006/table">
            <a:tbl>
              <a:tblPr/>
              <a:tblGrid>
                <a:gridCol w="2478143"/>
                <a:gridCol w="754833"/>
                <a:gridCol w="754833"/>
                <a:gridCol w="754833"/>
                <a:gridCol w="754833"/>
                <a:gridCol w="1821574"/>
                <a:gridCol w="1291552"/>
              </a:tblGrid>
              <a:tr h="3052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обученности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5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№41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58,75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81,25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48,75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37,50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44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44,70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34,78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57,25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60,60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сош№47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54,55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54,55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53,20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49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50,80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43,70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28,30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57,19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56,25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65,95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64,10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69,23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69,23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65.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78,77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76,92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57,19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55,03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История (7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" y="1371600"/>
          <a:ext cx="8686799" cy="4960069"/>
        </p:xfrm>
        <a:graphic>
          <a:graphicData uri="http://schemas.openxmlformats.org/drawingml/2006/table">
            <a:tbl>
              <a:tblPr/>
              <a:tblGrid>
                <a:gridCol w="2616234"/>
                <a:gridCol w="866064"/>
                <a:gridCol w="866064"/>
                <a:gridCol w="866064"/>
                <a:gridCol w="866064"/>
                <a:gridCol w="1732126"/>
                <a:gridCol w="874183"/>
              </a:tblGrid>
              <a:tr h="2903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обученности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№41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72,80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52,52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47,83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44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78,95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40,29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21,43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сош№47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52,80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52,80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49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47,20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58,56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56,41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58,08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55,77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52,65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58,06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56,25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65.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51,27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54,55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54,93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55,33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13" marR="48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История (8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1001" y="1440693"/>
          <a:ext cx="8534399" cy="4795912"/>
        </p:xfrm>
        <a:graphic>
          <a:graphicData uri="http://schemas.openxmlformats.org/drawingml/2006/table">
            <a:tbl>
              <a:tblPr/>
              <a:tblGrid>
                <a:gridCol w="2271038"/>
                <a:gridCol w="670158"/>
                <a:gridCol w="670158"/>
                <a:gridCol w="682000"/>
                <a:gridCol w="682000"/>
                <a:gridCol w="2088447"/>
                <a:gridCol w="1470598"/>
              </a:tblGrid>
              <a:tr h="3692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обученности (%)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№41 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46,67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41,67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54,97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44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56,18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68,18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45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56,73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54,55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57,89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57,89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сош№47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55,38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69,23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58,72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64,00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49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45,67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41,67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52,59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52,94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61,05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58,46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60,41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62,07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59,52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60,61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65.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59,64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72,73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55,80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0" marR="4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Русский язык ( 2 класс)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2" y="1371596"/>
          <a:ext cx="8839197" cy="5325825"/>
        </p:xfrm>
        <a:graphic>
          <a:graphicData uri="http://schemas.openxmlformats.org/drawingml/2006/table">
            <a:tbl>
              <a:tblPr/>
              <a:tblGrid>
                <a:gridCol w="882941"/>
                <a:gridCol w="772357"/>
                <a:gridCol w="772933"/>
                <a:gridCol w="882941"/>
                <a:gridCol w="911739"/>
                <a:gridCol w="911739"/>
                <a:gridCol w="883516"/>
                <a:gridCol w="696908"/>
                <a:gridCol w="687691"/>
                <a:gridCol w="720520"/>
                <a:gridCol w="715912"/>
              </a:tblGrid>
              <a:tr h="28867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обуч-ся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 классе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выполн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 работу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Отметка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 обуч.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 кач.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Рейтинг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3,57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3,85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51,1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58,8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3,41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60,4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63,6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3,82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3,91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</a:tr>
              <a:tr h="288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3,81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53,3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3,56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81,9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68,2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</a:tr>
              <a:tr h="288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4,15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E"/>
                    </a:solidFill>
                  </a:tcPr>
                </a:tc>
              </a:tr>
              <a:tr h="288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88,88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62,96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3,85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58,33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55,55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3,72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449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430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62,37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69,76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99" marR="42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История (9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599" y="1371600"/>
          <a:ext cx="8534403" cy="4857301"/>
        </p:xfrm>
        <a:graphic>
          <a:graphicData uri="http://schemas.openxmlformats.org/drawingml/2006/table">
            <a:tbl>
              <a:tblPr/>
              <a:tblGrid>
                <a:gridCol w="1980596"/>
                <a:gridCol w="732433"/>
                <a:gridCol w="732433"/>
                <a:gridCol w="732433"/>
                <a:gridCol w="732433"/>
                <a:gridCol w="1767003"/>
                <a:gridCol w="1415156"/>
                <a:gridCol w="220958"/>
                <a:gridCol w="220958"/>
              </a:tblGrid>
              <a:tr h="2982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обученности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(%)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2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№41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53,41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64,71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3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71,63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44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44,62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30,77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51,47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46,67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сош№47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54,55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54,55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79,78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86,11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49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28,57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53,58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44,74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59,38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61,54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55,76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54,61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34,78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65.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48,44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44,44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54,71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49,31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История (10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28602" y="1600198"/>
          <a:ext cx="8305799" cy="4480788"/>
        </p:xfrm>
        <a:graphic>
          <a:graphicData uri="http://schemas.openxmlformats.org/drawingml/2006/table">
            <a:tbl>
              <a:tblPr/>
              <a:tblGrid>
                <a:gridCol w="1871410"/>
                <a:gridCol w="947058"/>
                <a:gridCol w="947058"/>
                <a:gridCol w="946391"/>
                <a:gridCol w="852220"/>
                <a:gridCol w="1132063"/>
                <a:gridCol w="1609599"/>
              </a:tblGrid>
              <a:tr h="3362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обученности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(%)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55,27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45,45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44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61,54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61,54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38,67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16,67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75,43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85,71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сош№47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47,43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28,57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65,63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62,74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68,42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85,60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59,03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58,31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История (11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600" y="1524000"/>
          <a:ext cx="8610603" cy="4484849"/>
        </p:xfrm>
        <a:graphic>
          <a:graphicData uri="http://schemas.openxmlformats.org/drawingml/2006/table">
            <a:tbl>
              <a:tblPr/>
              <a:tblGrid>
                <a:gridCol w="2470189"/>
                <a:gridCol w="753288"/>
                <a:gridCol w="753288"/>
                <a:gridCol w="753288"/>
                <a:gridCol w="753288"/>
                <a:gridCol w="1816841"/>
                <a:gridCol w="1310421"/>
              </a:tblGrid>
              <a:tr h="4705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обученности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0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№41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65,33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83,33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66,40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72,80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66,67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66,67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42,86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68,44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77,78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74,67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80,95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9" marR="39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Качество знаний обучающихся по Истории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381001" y="1219200"/>
          <a:ext cx="8229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Обществознание  (6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81000" y="1371598"/>
          <a:ext cx="8382000" cy="4917165"/>
        </p:xfrm>
        <a:graphic>
          <a:graphicData uri="http://schemas.openxmlformats.org/drawingml/2006/table">
            <a:tbl>
              <a:tblPr/>
              <a:tblGrid>
                <a:gridCol w="2412351"/>
                <a:gridCol w="734793"/>
                <a:gridCol w="734793"/>
                <a:gridCol w="734793"/>
                <a:gridCol w="734793"/>
                <a:gridCol w="1773214"/>
                <a:gridCol w="1257263"/>
              </a:tblGrid>
              <a:tr h="3008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обученности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№41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76,67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91,67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51,43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42,86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44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65,74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78,26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55,06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52,94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65,65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70,59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сош№47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57,09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63,64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49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59,19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51,85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65,83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68,57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66,29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71,43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66,77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65,38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65.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73,45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63,64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65,45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Обществознание  (7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4799" y="1295403"/>
          <a:ext cx="8305800" cy="5102914"/>
        </p:xfrm>
        <a:graphic>
          <a:graphicData uri="http://schemas.openxmlformats.org/drawingml/2006/table">
            <a:tbl>
              <a:tblPr/>
              <a:tblGrid>
                <a:gridCol w="2489595"/>
                <a:gridCol w="824141"/>
                <a:gridCol w="824141"/>
                <a:gridCol w="824141"/>
                <a:gridCol w="824141"/>
                <a:gridCol w="1528096"/>
                <a:gridCol w="991545"/>
              </a:tblGrid>
              <a:tr h="29263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обученности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(%)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№41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72,80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54,35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47,83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44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85,71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39,43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21,43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64,29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64,29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сош№47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52,80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92,31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49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62,80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47,89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38,89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59,73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61,36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58,84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77,42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65.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54,40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61,57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Обществознание  (8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4800" y="1447800"/>
          <a:ext cx="8305801" cy="4992740"/>
        </p:xfrm>
        <a:graphic>
          <a:graphicData uri="http://schemas.openxmlformats.org/drawingml/2006/table">
            <a:tbl>
              <a:tblPr/>
              <a:tblGrid>
                <a:gridCol w="2207907"/>
                <a:gridCol w="651529"/>
                <a:gridCol w="651529"/>
                <a:gridCol w="663045"/>
                <a:gridCol w="663045"/>
                <a:gridCol w="1896055"/>
                <a:gridCol w="1572691"/>
              </a:tblGrid>
              <a:tr h="3048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обученности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№41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42,86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65,02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65,45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44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49,40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42,67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33,33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84,21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сош№47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53,23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61,54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52,64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49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49,07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46,67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65,56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58,54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68,38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73,44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71,38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76,92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60,64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65.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65,45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81,82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59,39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60,21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0" marR="40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Обществознание  (9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4801" y="1295400"/>
          <a:ext cx="8229600" cy="4933979"/>
        </p:xfrm>
        <a:graphic>
          <a:graphicData uri="http://schemas.openxmlformats.org/drawingml/2006/table">
            <a:tbl>
              <a:tblPr/>
              <a:tblGrid>
                <a:gridCol w="2082719"/>
                <a:gridCol w="770198"/>
                <a:gridCol w="770198"/>
                <a:gridCol w="770198"/>
                <a:gridCol w="770198"/>
                <a:gridCol w="1763368"/>
                <a:gridCol w="1302721"/>
              </a:tblGrid>
              <a:tr h="30273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обученности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(%)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№41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69,25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81,25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64,85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75,76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44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78,57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52,57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48,92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46,15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сош№47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71,09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88,57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49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43,47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26,67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95,52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96,97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74,29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57,45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45,45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26,92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65.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52,94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52,94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59,50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Обществознание  (10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81001" y="1447801"/>
          <a:ext cx="8305801" cy="4731523"/>
        </p:xfrm>
        <a:graphic>
          <a:graphicData uri="http://schemas.openxmlformats.org/drawingml/2006/table">
            <a:tbl>
              <a:tblPr/>
              <a:tblGrid>
                <a:gridCol w="2470284"/>
                <a:gridCol w="759165"/>
                <a:gridCol w="759165"/>
                <a:gridCol w="759165"/>
                <a:gridCol w="759165"/>
                <a:gridCol w="1832647"/>
                <a:gridCol w="966210"/>
              </a:tblGrid>
              <a:tr h="35424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обученности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51,27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54,55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44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73,54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84,62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38,67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16,67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85,71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сош№47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64,62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92,31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64,50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93,75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56,93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63,33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72,71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70,59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66,57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61,79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76,15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Обществознание  (11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602" y="1371598"/>
          <a:ext cx="8610599" cy="4648202"/>
        </p:xfrm>
        <a:graphic>
          <a:graphicData uri="http://schemas.openxmlformats.org/drawingml/2006/table">
            <a:tbl>
              <a:tblPr/>
              <a:tblGrid>
                <a:gridCol w="2470189"/>
                <a:gridCol w="753287"/>
                <a:gridCol w="753287"/>
                <a:gridCol w="753287"/>
                <a:gridCol w="753287"/>
                <a:gridCol w="1816841"/>
                <a:gridCol w="1310421"/>
              </a:tblGrid>
              <a:tr h="4887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обученности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8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8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№41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60,80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42,86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56,40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91,40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81,71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92,86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52,47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58,82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67,23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76,92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74,67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80,95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Русский язык ( 3 класс)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2" y="1219200"/>
          <a:ext cx="8839198" cy="5577122"/>
        </p:xfrm>
        <a:graphic>
          <a:graphicData uri="http://schemas.openxmlformats.org/drawingml/2006/table">
            <a:tbl>
              <a:tblPr/>
              <a:tblGrid>
                <a:gridCol w="888556"/>
                <a:gridCol w="777270"/>
                <a:gridCol w="777850"/>
                <a:gridCol w="889136"/>
                <a:gridCol w="889136"/>
                <a:gridCol w="889136"/>
                <a:gridCol w="889136"/>
                <a:gridCol w="701341"/>
                <a:gridCol w="692065"/>
                <a:gridCol w="725104"/>
                <a:gridCol w="720468"/>
              </a:tblGrid>
              <a:tr h="31824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обуч-ся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 классе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выполн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 работу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Отметка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 обуч.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 кач.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Рейтинг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4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4,23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3,45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67,42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57,14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60,80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72,50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3,85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63,4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67,9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46,9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3,67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89,6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3,58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80,57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85,71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4,42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411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388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175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115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59,3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63,91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3,86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Качество знаний обучающихся по Обществознанию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381001" y="1219200"/>
          <a:ext cx="8077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биология  (8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28599" y="1371601"/>
          <a:ext cx="8458200" cy="4774994"/>
        </p:xfrm>
        <a:graphic>
          <a:graphicData uri="http://schemas.openxmlformats.org/drawingml/2006/table">
            <a:tbl>
              <a:tblPr/>
              <a:tblGrid>
                <a:gridCol w="2251267"/>
                <a:gridCol w="663696"/>
                <a:gridCol w="663696"/>
                <a:gridCol w="676459"/>
                <a:gridCol w="676459"/>
                <a:gridCol w="2069633"/>
                <a:gridCol w="1456990"/>
              </a:tblGrid>
              <a:tr h="30479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обученности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(%)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№41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55,86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57,14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74,17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94,92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44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51,75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56,25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57,25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43,75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сош№47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52,31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61,54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53,57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49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57,07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66,67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50,82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44,12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54,03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61,19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68,62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76,92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65.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56,36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72,73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57,18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60,68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биология  (9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602" y="1295401"/>
          <a:ext cx="8534396" cy="4902666"/>
        </p:xfrm>
        <a:graphic>
          <a:graphicData uri="http://schemas.openxmlformats.org/drawingml/2006/table">
            <a:tbl>
              <a:tblPr/>
              <a:tblGrid>
                <a:gridCol w="1980596"/>
                <a:gridCol w="732432"/>
                <a:gridCol w="732432"/>
                <a:gridCol w="732432"/>
                <a:gridCol w="732432"/>
                <a:gridCol w="1767003"/>
                <a:gridCol w="1415155"/>
                <a:gridCol w="220957"/>
                <a:gridCol w="220957"/>
              </a:tblGrid>
              <a:tr h="28066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обученности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8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№41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54,95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47,37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2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58,82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58,82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44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7,69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41,60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сош№47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42,40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65,44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69,44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49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57,89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63,89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52,39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58,54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69,29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77,42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43,26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25,93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65.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46,35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29,41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52,49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45,65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dirty="0">
                        <a:latin typeface="Calibri"/>
                        <a:ea typeface="Times New Roman"/>
                      </a:endParaRPr>
                    </a:p>
                  </a:txBody>
                  <a:tcPr marL="45236" marR="452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биология  (10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28599" y="1524003"/>
          <a:ext cx="8458201" cy="4335380"/>
        </p:xfrm>
        <a:graphic>
          <a:graphicData uri="http://schemas.openxmlformats.org/drawingml/2006/table">
            <a:tbl>
              <a:tblPr/>
              <a:tblGrid>
                <a:gridCol w="2406087"/>
                <a:gridCol w="739435"/>
                <a:gridCol w="739435"/>
                <a:gridCol w="739435"/>
                <a:gridCol w="739435"/>
                <a:gridCol w="1785019"/>
                <a:gridCol w="1309355"/>
              </a:tblGrid>
              <a:tr h="33287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обученности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9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71,20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44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51,69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46,15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50,29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57,14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79,20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сош№47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48,67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41,67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67,06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88,24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54,38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65,63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62,57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66,38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биология  (11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8600" y="1447801"/>
          <a:ext cx="8305802" cy="4325784"/>
        </p:xfrm>
        <a:graphic>
          <a:graphicData uri="http://schemas.openxmlformats.org/drawingml/2006/table">
            <a:tbl>
              <a:tblPr/>
              <a:tblGrid>
                <a:gridCol w="2312265"/>
                <a:gridCol w="759723"/>
                <a:gridCol w="759723"/>
                <a:gridCol w="759723"/>
                <a:gridCol w="759723"/>
                <a:gridCol w="1687938"/>
                <a:gridCol w="1266707"/>
              </a:tblGrid>
              <a:tr h="44547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обученности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№41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59,56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55,56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69,39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91,30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49,54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38,46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52,33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58,33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74,33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83,33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66,67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Качество знаний обучающихся по биологии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304800" y="1295400"/>
          <a:ext cx="8153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химия  (8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81000" y="1295402"/>
          <a:ext cx="8229599" cy="5093561"/>
        </p:xfrm>
        <a:graphic>
          <a:graphicData uri="http://schemas.openxmlformats.org/drawingml/2006/table">
            <a:tbl>
              <a:tblPr/>
              <a:tblGrid>
                <a:gridCol w="2190421"/>
                <a:gridCol w="645759"/>
                <a:gridCol w="645759"/>
                <a:gridCol w="658176"/>
                <a:gridCol w="658176"/>
                <a:gridCol w="2013697"/>
                <a:gridCol w="1417611"/>
              </a:tblGrid>
              <a:tr h="45719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обученности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№41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49,71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42,86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61,40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44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53,47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сош№47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52,31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61,54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39,45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24,14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49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53,33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50,82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44,12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16,59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8,82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73,79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75,86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50,63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28,13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65.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44,02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7" marR="4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химия  (9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81001" y="1295405"/>
          <a:ext cx="8305798" cy="4946827"/>
        </p:xfrm>
        <a:graphic>
          <a:graphicData uri="http://schemas.openxmlformats.org/drawingml/2006/table">
            <a:tbl>
              <a:tblPr/>
              <a:tblGrid>
                <a:gridCol w="2032804"/>
                <a:gridCol w="751739"/>
                <a:gridCol w="751739"/>
                <a:gridCol w="751739"/>
                <a:gridCol w="751739"/>
                <a:gridCol w="1813579"/>
                <a:gridCol w="1452459"/>
              </a:tblGrid>
              <a:tr h="30242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обученности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4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№41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49,47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36,84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52,94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52,94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44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52,29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42,86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40,86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14,29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51,69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сош№47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42,40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50,29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48,57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49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45,60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57,89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63,89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55,35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71,89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84,21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42,22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22,22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65.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54,57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51,34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44,71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0" marR="45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химия  (10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28599" y="1295402"/>
          <a:ext cx="8458201" cy="4634519"/>
        </p:xfrm>
        <a:graphic>
          <a:graphicData uri="http://schemas.openxmlformats.org/drawingml/2006/table">
            <a:tbl>
              <a:tblPr/>
              <a:tblGrid>
                <a:gridCol w="2406087"/>
                <a:gridCol w="739435"/>
                <a:gridCol w="739435"/>
                <a:gridCol w="739435"/>
                <a:gridCol w="739435"/>
                <a:gridCol w="1785019"/>
                <a:gridCol w="1309355"/>
              </a:tblGrid>
              <a:tr h="36015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обученности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66,67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66,67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44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48,92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46,15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57,14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сош№47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40,27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26,67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67,06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88,24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52,34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48,57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74,29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73,33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54,22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50,68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химия  (11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80998" y="1295400"/>
          <a:ext cx="8458201" cy="4305272"/>
        </p:xfrm>
        <a:graphic>
          <a:graphicData uri="http://schemas.openxmlformats.org/drawingml/2006/table">
            <a:tbl>
              <a:tblPr/>
              <a:tblGrid>
                <a:gridCol w="2351415"/>
                <a:gridCol w="773593"/>
                <a:gridCol w="773593"/>
                <a:gridCol w="773593"/>
                <a:gridCol w="773593"/>
                <a:gridCol w="1744795"/>
                <a:gridCol w="1267619"/>
              </a:tblGrid>
              <a:tr h="3762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обученности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(%)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№41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53,78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44,44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52,38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52,38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46,43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49,54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38,46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58,75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81,25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59,71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57,14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41,67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Русский язык ( 4 класс)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2" y="1295399"/>
          <a:ext cx="8762997" cy="5514374"/>
        </p:xfrm>
        <a:graphic>
          <a:graphicData uri="http://schemas.openxmlformats.org/drawingml/2006/table">
            <a:tbl>
              <a:tblPr/>
              <a:tblGrid>
                <a:gridCol w="880896"/>
                <a:gridCol w="770569"/>
                <a:gridCol w="771144"/>
                <a:gridCol w="881471"/>
                <a:gridCol w="881471"/>
                <a:gridCol w="881471"/>
                <a:gridCol w="881471"/>
                <a:gridCol w="695295"/>
                <a:gridCol w="686099"/>
                <a:gridCol w="718853"/>
                <a:gridCol w="714257"/>
              </a:tblGrid>
              <a:tr h="31376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обуч-ся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 классе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выполн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 работу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Отметка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обуч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кач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Рейтинг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5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3,57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4,35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60,2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69,6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3,82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62,7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66,6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3,88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3,94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56,3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61,84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78,38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3,89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62,3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71,7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3,86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76,4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4,05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3,60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45,45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3,45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422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394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192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62,66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70.55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3,82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Качество знаний обучающихся по химии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609600" y="1447800"/>
          <a:ext cx="8077199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физика  (8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4798" y="1295396"/>
          <a:ext cx="8534401" cy="4991009"/>
        </p:xfrm>
        <a:graphic>
          <a:graphicData uri="http://schemas.openxmlformats.org/drawingml/2006/table">
            <a:tbl>
              <a:tblPr/>
              <a:tblGrid>
                <a:gridCol w="2271548"/>
                <a:gridCol w="669676"/>
                <a:gridCol w="669676"/>
                <a:gridCol w="682553"/>
                <a:gridCol w="682553"/>
                <a:gridCol w="2088279"/>
                <a:gridCol w="1470116"/>
              </a:tblGrid>
              <a:tr h="55909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обученности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(%)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№41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56,83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52,92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49,18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44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58,48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61,90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52,73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36,36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67,37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57,89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сош№47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145,60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39,41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18,52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49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50,93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53,33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52,74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41,86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48,28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65.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61,32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57,12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физика  (9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8601" y="1295400"/>
          <a:ext cx="8229600" cy="4789844"/>
        </p:xfrm>
        <a:graphic>
          <a:graphicData uri="http://schemas.openxmlformats.org/drawingml/2006/table">
            <a:tbl>
              <a:tblPr/>
              <a:tblGrid>
                <a:gridCol w="2047764"/>
                <a:gridCol w="757271"/>
                <a:gridCol w="757271"/>
                <a:gridCol w="757271"/>
                <a:gridCol w="757271"/>
                <a:gridCol w="1776334"/>
                <a:gridCol w="1376418"/>
              </a:tblGrid>
              <a:tr h="2921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обученности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(%)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№41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57,60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46,95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36,84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44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52,57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40,31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15,38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43,38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23,08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сош№47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45,45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44,90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38,71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49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37,50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54,51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51,43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45,38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37,50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48,75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46,88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28,57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ООШ № 65.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47,14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36,26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физика  (10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4800" y="1371599"/>
          <a:ext cx="8382000" cy="4904308"/>
        </p:xfrm>
        <a:graphic>
          <a:graphicData uri="http://schemas.openxmlformats.org/drawingml/2006/table">
            <a:tbl>
              <a:tblPr/>
              <a:tblGrid>
                <a:gridCol w="2296110"/>
                <a:gridCol w="755418"/>
                <a:gridCol w="755418"/>
                <a:gridCol w="755418"/>
                <a:gridCol w="755418"/>
                <a:gridCol w="1578763"/>
                <a:gridCol w="1485455"/>
              </a:tblGrid>
              <a:tr h="38801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обученности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(%)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57,09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63,64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44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41,54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23,08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42,86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62,86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71,43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сош№47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39,69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23,08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75,16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78,95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42,86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сош№58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61,68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57,89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83,20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56,02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52,88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физика  (11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" y="1295404"/>
          <a:ext cx="8762999" cy="4419595"/>
        </p:xfrm>
        <a:graphic>
          <a:graphicData uri="http://schemas.openxmlformats.org/drawingml/2006/table">
            <a:tbl>
              <a:tblPr/>
              <a:tblGrid>
                <a:gridCol w="2402000"/>
                <a:gridCol w="790235"/>
                <a:gridCol w="790235"/>
                <a:gridCol w="790235"/>
                <a:gridCol w="790235"/>
                <a:gridCol w="1648538"/>
                <a:gridCol w="1551521"/>
              </a:tblGrid>
              <a:tr h="4523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 оценку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обученности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№41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57,68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52,63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42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46,73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36,36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41,20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СОШ №48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43,81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23,81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50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50,80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№ 53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42,86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№ 58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61,43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67,86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№59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69,22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73,91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9" marR="40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Качество знаний обучающихся по Физике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457200" y="1371600"/>
          <a:ext cx="7924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география  (6-10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2" y="1219202"/>
          <a:ext cx="8839193" cy="5480012"/>
        </p:xfrm>
        <a:graphic>
          <a:graphicData uri="http://schemas.openxmlformats.org/drawingml/2006/table">
            <a:tbl>
              <a:tblPr/>
              <a:tblGrid>
                <a:gridCol w="354816"/>
                <a:gridCol w="378736"/>
                <a:gridCol w="540199"/>
                <a:gridCol w="540199"/>
                <a:gridCol w="540199"/>
                <a:gridCol w="540863"/>
                <a:gridCol w="540199"/>
                <a:gridCol w="540199"/>
                <a:gridCol w="540199"/>
                <a:gridCol w="540863"/>
                <a:gridCol w="540199"/>
                <a:gridCol w="540199"/>
                <a:gridCol w="540863"/>
                <a:gridCol w="540199"/>
                <a:gridCol w="540199"/>
                <a:gridCol w="540199"/>
                <a:gridCol w="540863"/>
              </a:tblGrid>
              <a:tr h="213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 класс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 класс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 класс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9 класс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10 класс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7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Качество знаний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Степень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обучен-ности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Рейтинг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Качество знаний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Степень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обучен-ности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Рейтинг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Качество знаний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Степень обучен-ности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Рейтинг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Качество знаний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Степень обучен-ности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Рейтинг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Качество знаний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Степень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обучен-ности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Рейтинг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Данный класс отсутствует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6210" algn="ctr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14325" algn="l"/>
                          <a:tab pos="640080" algn="ctr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Данный класс отсутствует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18135" algn="ctr"/>
                        </a:tabLs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3200" algn="l"/>
                          <a:tab pos="318135" algn="ctr"/>
                        </a:tabLs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Данный класс отсутствует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47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Показа-тель по району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Качество знаний обучающихся по географии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457200" y="1219200"/>
          <a:ext cx="8077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Качество знаний обучающихся по математике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381000" y="1219200"/>
          <a:ext cx="8229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Сравнительный анализ качества знаний за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полугодие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( математика)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1371600"/>
          <a:ext cx="8458200" cy="4876800"/>
        </p:xfrm>
        <a:graphic>
          <a:graphicData uri="http://schemas.openxmlformats.org/drawingml/2006/table">
            <a:tbl>
              <a:tblPr/>
              <a:tblGrid>
                <a:gridCol w="1975141"/>
                <a:gridCol w="3663070"/>
                <a:gridCol w="2819989"/>
              </a:tblGrid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полугодие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II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полугодие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54%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49 %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52,4%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54,7%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46,5%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36,6%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40%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41,5 %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23,6%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29,3%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38,4%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43,6 %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25 %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45 %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Начальная школа. математика ( 2 класс)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597" y="1219200"/>
          <a:ext cx="8686804" cy="5548366"/>
        </p:xfrm>
        <a:graphic>
          <a:graphicData uri="http://schemas.openxmlformats.org/drawingml/2006/table">
            <a:tbl>
              <a:tblPr/>
              <a:tblGrid>
                <a:gridCol w="873237"/>
                <a:gridCol w="763869"/>
                <a:gridCol w="764439"/>
                <a:gridCol w="873807"/>
                <a:gridCol w="873807"/>
                <a:gridCol w="873807"/>
                <a:gridCol w="873807"/>
                <a:gridCol w="689249"/>
                <a:gridCol w="680133"/>
                <a:gridCol w="712603"/>
                <a:gridCol w="708046"/>
              </a:tblGrid>
              <a:tr h="33485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обуч-ся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 классе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выполн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 работу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Отметка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 обуч.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 кач.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Рейтинг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4,19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3,91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4,07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53,8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52,9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57,09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63,6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3,72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4,19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3,92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59,9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65,11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3,79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69,6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80,8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4,07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89,28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64,28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3,85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62,33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55,55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3,83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449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433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128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187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66,19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72,74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3,89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Сравнительный анализ качества знаний за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полугодие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(английский язык)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1371600"/>
          <a:ext cx="8458200" cy="4876800"/>
        </p:xfrm>
        <a:graphic>
          <a:graphicData uri="http://schemas.openxmlformats.org/drawingml/2006/table">
            <a:tbl>
              <a:tblPr/>
              <a:tblGrid>
                <a:gridCol w="1975141"/>
                <a:gridCol w="3663070"/>
                <a:gridCol w="2819989"/>
              </a:tblGrid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полугодие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II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полугодие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42,7%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34,7%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26,4%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Сравнительный анализ качества знаний за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полугодие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( история)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1371600"/>
          <a:ext cx="8458200" cy="4898136"/>
        </p:xfrm>
        <a:graphic>
          <a:graphicData uri="http://schemas.openxmlformats.org/drawingml/2006/table">
            <a:tbl>
              <a:tblPr/>
              <a:tblGrid>
                <a:gridCol w="1975141"/>
                <a:gridCol w="3663070"/>
                <a:gridCol w="2819989"/>
              </a:tblGrid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полугодие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II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полугодие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47,7%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54,6 %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56 %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55 %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51 %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58 %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50,6%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47 %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33 %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58 %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52,5%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68,3 %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32,7 %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55,3%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Сравнительный анализ качества знаний за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полугодие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( обществознание)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1371600"/>
          <a:ext cx="8458200" cy="4876800"/>
        </p:xfrm>
        <a:graphic>
          <a:graphicData uri="http://schemas.openxmlformats.org/drawingml/2006/table">
            <a:tbl>
              <a:tblPr/>
              <a:tblGrid>
                <a:gridCol w="1975141"/>
                <a:gridCol w="3663070"/>
                <a:gridCol w="2819989"/>
              </a:tblGrid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полугодие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II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полугодие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55 %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50 %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61,5%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57 %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39,7%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59,5%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51,6 %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76 %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36,7%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73,4%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Сравнительный анализ качества знаний за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полугодие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( физика)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2133600"/>
          <a:ext cx="8458200" cy="3048000"/>
        </p:xfrm>
        <a:graphic>
          <a:graphicData uri="http://schemas.openxmlformats.org/drawingml/2006/table">
            <a:tbl>
              <a:tblPr/>
              <a:tblGrid>
                <a:gridCol w="1975141"/>
                <a:gridCol w="3663070"/>
                <a:gridCol w="2819989"/>
              </a:tblGrid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полугодие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II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полугодие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45 %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49,5%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35 %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41,5%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40,7%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31,5%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43,4%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Сравнительный анализ качества знаний за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полугодие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(химия)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2133600"/>
          <a:ext cx="8458200" cy="3048000"/>
        </p:xfrm>
        <a:graphic>
          <a:graphicData uri="http://schemas.openxmlformats.org/drawingml/2006/table">
            <a:tbl>
              <a:tblPr/>
              <a:tblGrid>
                <a:gridCol w="1975141"/>
                <a:gridCol w="3663070"/>
                <a:gridCol w="2819989"/>
              </a:tblGrid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полугодие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II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полугодие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44,8%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44,7%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32,5%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50,7%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44,3%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Сравнительный анализ качества знаний за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полугодие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(биология)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2133600"/>
          <a:ext cx="8458200" cy="3048000"/>
        </p:xfrm>
        <a:graphic>
          <a:graphicData uri="http://schemas.openxmlformats.org/drawingml/2006/table">
            <a:tbl>
              <a:tblPr/>
              <a:tblGrid>
                <a:gridCol w="1975141"/>
                <a:gridCol w="3663070"/>
                <a:gridCol w="2819989"/>
              </a:tblGrid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полугодие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II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полугодие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61,6%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60,7%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47,4%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45,7%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66,4%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Начальная школа. математика ( 3 класс)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2" y="1142994"/>
          <a:ext cx="8839198" cy="5639884"/>
        </p:xfrm>
        <a:graphic>
          <a:graphicData uri="http://schemas.openxmlformats.org/drawingml/2006/table">
            <a:tbl>
              <a:tblPr/>
              <a:tblGrid>
                <a:gridCol w="888556"/>
                <a:gridCol w="777270"/>
                <a:gridCol w="777850"/>
                <a:gridCol w="889136"/>
                <a:gridCol w="889136"/>
                <a:gridCol w="889136"/>
                <a:gridCol w="889136"/>
                <a:gridCol w="701341"/>
                <a:gridCol w="692065"/>
                <a:gridCol w="725104"/>
                <a:gridCol w="720468"/>
              </a:tblGrid>
              <a:tr h="32273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обуч-ся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 классе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выполн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 работу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Отметка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 обуч.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 кач.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Рейтинг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3,91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3,81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3,85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58,67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3,66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67,2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4,36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61,7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64,3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56,10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59,52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3,69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67,2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80,8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4,03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54,7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55,4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3,74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93,75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65,62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3,84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54,5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3,62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411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394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175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111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61,67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66,75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3,83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Начальная школа. математика ( 4 класс)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399" y="1125214"/>
          <a:ext cx="8839201" cy="5604436"/>
        </p:xfrm>
        <a:graphic>
          <a:graphicData uri="http://schemas.openxmlformats.org/drawingml/2006/table">
            <a:tbl>
              <a:tblPr/>
              <a:tblGrid>
                <a:gridCol w="888557"/>
                <a:gridCol w="777269"/>
                <a:gridCol w="777849"/>
                <a:gridCol w="889137"/>
                <a:gridCol w="889137"/>
                <a:gridCol w="889137"/>
                <a:gridCol w="889137"/>
                <a:gridCol w="701340"/>
                <a:gridCol w="692066"/>
                <a:gridCol w="725104"/>
                <a:gridCol w="720468"/>
              </a:tblGrid>
              <a:tr h="32019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обуч-ся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 классе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Кол-во выполн. работу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Отметка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 обуч.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 кач.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Рейтинг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67,7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3,64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78,3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3,98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52,57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64,39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73,17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3,95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60,83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69,81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3,83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79,7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3,87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91,3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60,8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81,81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4,09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423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191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104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18  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61,82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68,75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3,74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Чтение ( 2 класс)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1" y="1279908"/>
          <a:ext cx="8686798" cy="5457954"/>
        </p:xfrm>
        <a:graphic>
          <a:graphicData uri="http://schemas.openxmlformats.org/drawingml/2006/table">
            <a:tbl>
              <a:tblPr/>
              <a:tblGrid>
                <a:gridCol w="873236"/>
                <a:gridCol w="763869"/>
                <a:gridCol w="764439"/>
                <a:gridCol w="873806"/>
                <a:gridCol w="873806"/>
                <a:gridCol w="873806"/>
                <a:gridCol w="873806"/>
                <a:gridCol w="689249"/>
                <a:gridCol w="680133"/>
                <a:gridCol w="712602"/>
                <a:gridCol w="708046"/>
              </a:tblGrid>
              <a:tr h="30973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обуч-ся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 классе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выполн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 работу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Отметка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 обуч.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 кач.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Рейтинг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4,73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73,45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63,63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4,43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4,45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69,1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3,82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69,6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80,8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4,61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91,07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89,28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4,71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75,77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77,77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4,27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448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408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227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121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8 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79,48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85,29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72" marR="43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142</TotalTime>
  <Words>8068</Words>
  <Application>Microsoft Office PowerPoint</Application>
  <PresentationFormat>Экран (4:3)</PresentationFormat>
  <Paragraphs>5856</Paragraphs>
  <Slides>65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65</vt:i4>
      </vt:variant>
    </vt:vector>
  </HeadingPairs>
  <TitlesOfParts>
    <vt:vector size="66" baseType="lpstr">
      <vt:lpstr>Трек</vt:lpstr>
      <vt:lpstr>Результаты единых мониторинговых работ по итогам II полугодия  2012-2013 учебного года</vt:lpstr>
      <vt:lpstr>Начальная школа</vt:lpstr>
      <vt:lpstr>Русский язык ( 2 класс)</vt:lpstr>
      <vt:lpstr> Русский язык ( 3 класс)</vt:lpstr>
      <vt:lpstr>Русский язык ( 4 класс)</vt:lpstr>
      <vt:lpstr>Начальная школа. математика ( 2 класс)</vt:lpstr>
      <vt:lpstr>Начальная школа. математика ( 3 класс)</vt:lpstr>
      <vt:lpstr>Начальная школа. математика ( 4 класс)</vt:lpstr>
      <vt:lpstr> Чтение ( 2 класс)</vt:lpstr>
      <vt:lpstr>Чтение ( 3 класс)</vt:lpstr>
      <vt:lpstr>Чтение ( 4 класс)</vt:lpstr>
      <vt:lpstr>Окружающий мир ( 2 класс)</vt:lpstr>
      <vt:lpstr>Окружающий мир ( 3 класс)</vt:lpstr>
      <vt:lpstr>Окружающий мир ( 4 класс)</vt:lpstr>
      <vt:lpstr>Основная и средняя школа</vt:lpstr>
      <vt:lpstr>Русский язык ( 5 класс)</vt:lpstr>
      <vt:lpstr>Русский язык ( 7 класс)</vt:lpstr>
      <vt:lpstr>Английский язык (4 класс)</vt:lpstr>
      <vt:lpstr>Английский язык (5 класс)</vt:lpstr>
      <vt:lpstr>Английский язык (6 класс)</vt:lpstr>
      <vt:lpstr>Английский язык (7 класс)</vt:lpstr>
      <vt:lpstr>Английский язык (8 класс)</vt:lpstr>
      <vt:lpstr>Английский язык (9 класс)</vt:lpstr>
      <vt:lpstr>Английский язык (10 класс)</vt:lpstr>
      <vt:lpstr>Английский язык (11 класс)</vt:lpstr>
      <vt:lpstr>История (5 класс)</vt:lpstr>
      <vt:lpstr>История (6 класс)</vt:lpstr>
      <vt:lpstr>История (7 класс)</vt:lpstr>
      <vt:lpstr>История (8 класс)</vt:lpstr>
      <vt:lpstr>История (9 класс)</vt:lpstr>
      <vt:lpstr>История (10 класс)</vt:lpstr>
      <vt:lpstr>История (11 класс)</vt:lpstr>
      <vt:lpstr>Качество знаний обучающихся по Истории</vt:lpstr>
      <vt:lpstr>Обществознание  (6 класс)</vt:lpstr>
      <vt:lpstr>Обществознание  (7 класс)</vt:lpstr>
      <vt:lpstr>Обществознание  (8 класс)</vt:lpstr>
      <vt:lpstr>Обществознание  (9 класс)</vt:lpstr>
      <vt:lpstr>Обществознание  (10 класс)</vt:lpstr>
      <vt:lpstr>Обществознание  (11 класс)</vt:lpstr>
      <vt:lpstr>Качество знаний обучающихся по Обществознанию</vt:lpstr>
      <vt:lpstr>биология  (8 класс)</vt:lpstr>
      <vt:lpstr>биология  (9 класс)</vt:lpstr>
      <vt:lpstr>биология  (10 класс)</vt:lpstr>
      <vt:lpstr>биология  (11 класс)</vt:lpstr>
      <vt:lpstr>Качество знаний обучающихся по биологии</vt:lpstr>
      <vt:lpstr>химия  (8 класс)</vt:lpstr>
      <vt:lpstr>химия  (9 класс)</vt:lpstr>
      <vt:lpstr>химия  (10 класс)</vt:lpstr>
      <vt:lpstr>химия  (11 класс)</vt:lpstr>
      <vt:lpstr>Качество знаний обучающихся по химии</vt:lpstr>
      <vt:lpstr>физика  (8 класс)</vt:lpstr>
      <vt:lpstr>физика  (9 класс)</vt:lpstr>
      <vt:lpstr>физика  (10 класс)</vt:lpstr>
      <vt:lpstr>физика  (11 класс)</vt:lpstr>
      <vt:lpstr>Качество знаний обучающихся по Физике</vt:lpstr>
      <vt:lpstr>география  (6-10 класс)</vt:lpstr>
      <vt:lpstr>Качество знаний обучающихся по географии</vt:lpstr>
      <vt:lpstr>Качество знаний обучающихся по математике</vt:lpstr>
      <vt:lpstr>Сравнительный анализ качества знаний за I и ii полугодие ( математика) </vt:lpstr>
      <vt:lpstr>Сравнительный анализ качества знаний за I и ii полугодие (английский язык) </vt:lpstr>
      <vt:lpstr>Сравнительный анализ качества знаний за I и ii полугодие ( история) </vt:lpstr>
      <vt:lpstr>Сравнительный анализ качества знаний за I и ii полугодие ( обществознание) </vt:lpstr>
      <vt:lpstr>Сравнительный анализ качества знаний за I и ii полугодие ( физика) </vt:lpstr>
      <vt:lpstr>Сравнительный анализ качества знаний за I и ii полугодие (химия) </vt:lpstr>
      <vt:lpstr>Сравнительный анализ качества знаний за I и ii полугодие (биология)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единых мониторинговых работ по итогам II полугодия  2012-2013 учебного года</dc:title>
  <cp:lastModifiedBy>idk</cp:lastModifiedBy>
  <cp:revision>31</cp:revision>
  <dcterms:modified xsi:type="dcterms:W3CDTF">2013-06-19T10:22:04Z</dcterms:modified>
</cp:coreProperties>
</file>